
<file path=[Content_Types].xml><?xml version="1.0" encoding="utf-8"?>
<Types xmlns="http://schemas.openxmlformats.org/package/2006/content-types">
  <Default Extension="xml" ContentType="application/vnd.openxmlformats-package.core-properties+xml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Layouts/slideLayout1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3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b4bdb2d046c84a5a" /><Relationship Type="http://schemas.openxmlformats.org/officeDocument/2006/relationships/extended-properties" Target="/docProps/app.xml" Id="R9c1817e209964800" /><Relationship Type="http://schemas.openxmlformats.org/officeDocument/2006/relationships/officeDocument" Target="/ppt/presentation.xml" Id="Ra561e65faaf340a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c3f537540a24b82"/>
  </p:sldMasterIdLst>
  <p:notesMasterIdLst>
    <p:notesMasterId xmlns:r="http://schemas.openxmlformats.org/officeDocument/2006/relationships" r:id="R63bf9e9a7f904056"/>
  </p:notesMasterIdLst>
  <p:sldIdLst>
    <p:sldId xmlns:r="http://schemas.openxmlformats.org/officeDocument/2006/relationships" id="256" r:id="R7239007cb3ce4b9d"/>
    <p:sldId xmlns:r="http://schemas.openxmlformats.org/officeDocument/2006/relationships" id="257" r:id="R87f495fbb97640aa"/>
    <p:sldId xmlns:r="http://schemas.openxmlformats.org/officeDocument/2006/relationships" id="258" r:id="Rf85506c14712403c"/>
    <p:sldId xmlns:r="http://schemas.openxmlformats.org/officeDocument/2006/relationships" id="259" r:id="R88c98bcad7264a19"/>
    <p:sldId xmlns:r="http://schemas.openxmlformats.org/officeDocument/2006/relationships" id="260" r:id="Rf3ee82e2c65c4fa6"/>
    <p:sldId xmlns:r="http://schemas.openxmlformats.org/officeDocument/2006/relationships" id="261" r:id="R5f75d62b9a254fe9"/>
    <p:sldId xmlns:r="http://schemas.openxmlformats.org/officeDocument/2006/relationships" id="262" r:id="R2cf0cf6393f646fd"/>
    <p:sldId xmlns:r="http://schemas.openxmlformats.org/officeDocument/2006/relationships" id="263" r:id="R4405fad27de647c9"/>
    <p:sldId xmlns:r="http://schemas.openxmlformats.org/officeDocument/2006/relationships" id="264" r:id="Rac1ac7b5a81b43e5"/>
    <p:sldId xmlns:r="http://schemas.openxmlformats.org/officeDocument/2006/relationships" id="265" r:id="Raa1f00ba7e9c4db4"/>
    <p:sldId xmlns:r="http://schemas.openxmlformats.org/officeDocument/2006/relationships" id="266" r:id="R2f25048782ea4ae1"/>
    <p:sldId xmlns:r="http://schemas.openxmlformats.org/officeDocument/2006/relationships" id="267" r:id="R8237bcca27634ebe"/>
    <p:sldId xmlns:r="http://schemas.openxmlformats.org/officeDocument/2006/relationships" id="268" r:id="Re782edeea78c4c0d"/>
    <p:sldId xmlns:r="http://schemas.openxmlformats.org/officeDocument/2006/relationships" id="269" r:id="Rf1959dd9c796481d"/>
    <p:sldId xmlns:r="http://schemas.openxmlformats.org/officeDocument/2006/relationships" id="270" r:id="R8deef17d4f6449b8"/>
    <p:sldId xmlns:r="http://schemas.openxmlformats.org/officeDocument/2006/relationships" id="271" r:id="R113d908e633a4bb4"/>
    <p:sldId xmlns:r="http://schemas.openxmlformats.org/officeDocument/2006/relationships" id="272" r:id="Rfcc8df11f965444f"/>
    <p:sldId xmlns:r="http://schemas.openxmlformats.org/officeDocument/2006/relationships" id="273" r:id="Re07a1cd455a741dc"/>
    <p:sldId xmlns:r="http://schemas.openxmlformats.org/officeDocument/2006/relationships" id="274" r:id="Rb6de36b9b3b34831"/>
    <p:sldId xmlns:r="http://schemas.openxmlformats.org/officeDocument/2006/relationships" id="275" r:id="Rf6a8f3d5e6fa449e"/>
    <p:sldId xmlns:r="http://schemas.openxmlformats.org/officeDocument/2006/relationships" id="276" r:id="R229e30c33e33457d"/>
    <p:sldId xmlns:r="http://schemas.openxmlformats.org/officeDocument/2006/relationships" id="277" r:id="R91fad0e6006144ee"/>
    <p:sldId xmlns:r="http://schemas.openxmlformats.org/officeDocument/2006/relationships" id="278" r:id="R1890eeb3c67f4c8e"/>
    <p:sldId xmlns:r="http://schemas.openxmlformats.org/officeDocument/2006/relationships" id="279" r:id="R15887571384441ad"/>
    <p:sldId xmlns:r="http://schemas.openxmlformats.org/officeDocument/2006/relationships" id="280" r:id="R83ec109d25704892"/>
    <p:sldId xmlns:r="http://schemas.openxmlformats.org/officeDocument/2006/relationships" id="281" r:id="R35aef6ab944a459b"/>
    <p:sldId xmlns:r="http://schemas.openxmlformats.org/officeDocument/2006/relationships" id="282" r:id="Ra73cd37f6ec44672"/>
    <p:sldId xmlns:r="http://schemas.openxmlformats.org/officeDocument/2006/relationships" id="283" r:id="Re1ba4e831ea24865"/>
    <p:sldId xmlns:r="http://schemas.openxmlformats.org/officeDocument/2006/relationships" id="284" r:id="R9ec47047127a456e"/>
    <p:sldId xmlns:r="http://schemas.openxmlformats.org/officeDocument/2006/relationships" id="285" r:id="R124d441f0bd84dd8"/>
  </p:sldIdLst>
  <p:sldSz cx="12192000" cy="6858000"/>
  <p:notesSz cx="6858000" cy="9144000"/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e3ec0a538b0345d3" /><Relationship Type="http://schemas.openxmlformats.org/officeDocument/2006/relationships/slideMaster" Target="/ppt/slideMasters/slideMaster1.xml" Id="R9c3f537540a24b82" /><Relationship Type="http://schemas.openxmlformats.org/officeDocument/2006/relationships/notesMaster" Target="/ppt/notesMasters/notesMaster1.xml" Id="R63bf9e9a7f904056" /><Relationship Type="http://schemas.openxmlformats.org/officeDocument/2006/relationships/presProps" Target="/ppt/presProps.xml" Id="Rbf5d1a993dd64bce" /><Relationship Type="http://schemas.openxmlformats.org/officeDocument/2006/relationships/tableStyles" Target="/ppt/tableStyles.xml" Id="R62cc3cf47df84243" /><Relationship Type="http://schemas.openxmlformats.org/officeDocument/2006/relationships/slide" Target="/ppt/slides/slide1.xml" Id="R7239007cb3ce4b9d" /><Relationship Type="http://schemas.openxmlformats.org/officeDocument/2006/relationships/slide" Target="/ppt/slides/slide2.xml" Id="R87f495fbb97640aa" /><Relationship Type="http://schemas.openxmlformats.org/officeDocument/2006/relationships/slide" Target="/ppt/slides/slide3.xml" Id="Rf85506c14712403c" /><Relationship Type="http://schemas.openxmlformats.org/officeDocument/2006/relationships/slide" Target="/ppt/slides/slide4.xml" Id="R88c98bcad7264a19" /><Relationship Type="http://schemas.openxmlformats.org/officeDocument/2006/relationships/slide" Target="/ppt/slides/slide5.xml" Id="Rf3ee82e2c65c4fa6" /><Relationship Type="http://schemas.openxmlformats.org/officeDocument/2006/relationships/slide" Target="/ppt/slides/slide6.xml" Id="R5f75d62b9a254fe9" /><Relationship Type="http://schemas.openxmlformats.org/officeDocument/2006/relationships/slide" Target="/ppt/slides/slide7.xml" Id="R2cf0cf6393f646fd" /><Relationship Type="http://schemas.openxmlformats.org/officeDocument/2006/relationships/slide" Target="/ppt/slides/slide8.xml" Id="R4405fad27de647c9" /><Relationship Type="http://schemas.openxmlformats.org/officeDocument/2006/relationships/slide" Target="/ppt/slides/slide9.xml" Id="Rac1ac7b5a81b43e5" /><Relationship Type="http://schemas.openxmlformats.org/officeDocument/2006/relationships/slide" Target="/ppt/slides/slide10.xml" Id="Raa1f00ba7e9c4db4" /><Relationship Type="http://schemas.openxmlformats.org/officeDocument/2006/relationships/slide" Target="/ppt/slides/slide11.xml" Id="R2f25048782ea4ae1" /><Relationship Type="http://schemas.openxmlformats.org/officeDocument/2006/relationships/slide" Target="/ppt/slides/slide12.xml" Id="R8237bcca27634ebe" /><Relationship Type="http://schemas.openxmlformats.org/officeDocument/2006/relationships/slide" Target="/ppt/slides/slide13.xml" Id="Re782edeea78c4c0d" /><Relationship Type="http://schemas.openxmlformats.org/officeDocument/2006/relationships/slide" Target="/ppt/slides/slide14.xml" Id="Rf1959dd9c796481d" /><Relationship Type="http://schemas.openxmlformats.org/officeDocument/2006/relationships/slide" Target="/ppt/slides/slide15.xml" Id="R8deef17d4f6449b8" /><Relationship Type="http://schemas.openxmlformats.org/officeDocument/2006/relationships/slide" Target="/ppt/slides/slide16.xml" Id="R113d908e633a4bb4" /><Relationship Type="http://schemas.openxmlformats.org/officeDocument/2006/relationships/slide" Target="/ppt/slides/slide17.xml" Id="Rfcc8df11f965444f" /><Relationship Type="http://schemas.openxmlformats.org/officeDocument/2006/relationships/slide" Target="/ppt/slides/slide18.xml" Id="Re07a1cd455a741dc" /><Relationship Type="http://schemas.openxmlformats.org/officeDocument/2006/relationships/slide" Target="/ppt/slides/slide19.xml" Id="Rb6de36b9b3b34831" /><Relationship Type="http://schemas.openxmlformats.org/officeDocument/2006/relationships/slide" Target="/ppt/slides/slide20.xml" Id="Rf6a8f3d5e6fa449e" /><Relationship Type="http://schemas.openxmlformats.org/officeDocument/2006/relationships/slide" Target="/ppt/slides/slide21.xml" Id="R229e30c33e33457d" /><Relationship Type="http://schemas.openxmlformats.org/officeDocument/2006/relationships/slide" Target="/ppt/slides/slide22.xml" Id="R91fad0e6006144ee" /><Relationship Type="http://schemas.openxmlformats.org/officeDocument/2006/relationships/slide" Target="/ppt/slides/slide23.xml" Id="R1890eeb3c67f4c8e" /><Relationship Type="http://schemas.openxmlformats.org/officeDocument/2006/relationships/slide" Target="/ppt/slides/slide24.xml" Id="R15887571384441ad" /><Relationship Type="http://schemas.openxmlformats.org/officeDocument/2006/relationships/slide" Target="/ppt/slides/slide25.xml" Id="R83ec109d25704892" /><Relationship Type="http://schemas.openxmlformats.org/officeDocument/2006/relationships/slide" Target="/ppt/slides/slide26.xml" Id="R35aef6ab944a459b" /><Relationship Type="http://schemas.openxmlformats.org/officeDocument/2006/relationships/slide" Target="/ppt/slides/slide27.xml" Id="Ra73cd37f6ec44672" /><Relationship Type="http://schemas.openxmlformats.org/officeDocument/2006/relationships/slide" Target="/ppt/slides/slide28.xml" Id="Re1ba4e831ea24865" /><Relationship Type="http://schemas.openxmlformats.org/officeDocument/2006/relationships/slide" Target="/ppt/slides/slide29.xml" Id="R9ec47047127a456e" /><Relationship Type="http://schemas.openxmlformats.org/officeDocument/2006/relationships/slide" Target="/ppt/slides/slide30.xml" Id="R124d441f0bd84dd8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3.xml" Id="R05b6ae09666344d6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3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1d4291b8aacc4584" /><Relationship Type="http://schemas.openxmlformats.org/officeDocument/2006/relationships/notesMaster" Target="/ppt/notesMasters/notesMaster1.xml" Id="R34165cbf0ed34352" /></Relationships>
</file>

<file path=ppt/notesSlides/_rels/notesSlide10.xml.rels>&#65279;<?xml version="1.0" encoding="utf-8"?><Relationships xmlns="http://schemas.openxmlformats.org/package/2006/relationships"><Relationship Type="http://schemas.openxmlformats.org/officeDocument/2006/relationships/slide" Target="/ppt/slides/slide10.xml" Id="R8506815612444af7" /><Relationship Type="http://schemas.openxmlformats.org/officeDocument/2006/relationships/notesMaster" Target="/ppt/notesMasters/notesMaster1.xml" Id="Rad5f0299aa1c48fc" /></Relationships>
</file>

<file path=ppt/notesSlides/_rels/notesSlide11.xml.rels>&#65279;<?xml version="1.0" encoding="utf-8"?><Relationships xmlns="http://schemas.openxmlformats.org/package/2006/relationships"><Relationship Type="http://schemas.openxmlformats.org/officeDocument/2006/relationships/slide" Target="/ppt/slides/slide11.xml" Id="Rbcdf6e2ed005405e" /><Relationship Type="http://schemas.openxmlformats.org/officeDocument/2006/relationships/notesMaster" Target="/ppt/notesMasters/notesMaster1.xml" Id="Raf761a2e30aa4601" /></Relationships>
</file>

<file path=ppt/notesSlides/_rels/notesSlide12.xml.rels>&#65279;<?xml version="1.0" encoding="utf-8"?><Relationships xmlns="http://schemas.openxmlformats.org/package/2006/relationships"><Relationship Type="http://schemas.openxmlformats.org/officeDocument/2006/relationships/slide" Target="/ppt/slides/slide12.xml" Id="R1f2f41c57e204a17" /><Relationship Type="http://schemas.openxmlformats.org/officeDocument/2006/relationships/notesMaster" Target="/ppt/notesMasters/notesMaster1.xml" Id="Rbd3c5ba7995a4327" /></Relationships>
</file>

<file path=ppt/notesSlides/_rels/notesSlide13.xml.rels>&#65279;<?xml version="1.0" encoding="utf-8"?><Relationships xmlns="http://schemas.openxmlformats.org/package/2006/relationships"><Relationship Type="http://schemas.openxmlformats.org/officeDocument/2006/relationships/slide" Target="/ppt/slides/slide13.xml" Id="Rbb3dcf49bad94ec9" /><Relationship Type="http://schemas.openxmlformats.org/officeDocument/2006/relationships/notesMaster" Target="/ppt/notesMasters/notesMaster1.xml" Id="Rcf44a7f57a184cab" /></Relationships>
</file>

<file path=ppt/notesSlides/_rels/notesSlide14.xml.rels>&#65279;<?xml version="1.0" encoding="utf-8"?><Relationships xmlns="http://schemas.openxmlformats.org/package/2006/relationships"><Relationship Type="http://schemas.openxmlformats.org/officeDocument/2006/relationships/slide" Target="/ppt/slides/slide14.xml" Id="R4c2e542ebef24876" /><Relationship Type="http://schemas.openxmlformats.org/officeDocument/2006/relationships/notesMaster" Target="/ppt/notesMasters/notesMaster1.xml" Id="Rf1e2b861dd0d4d26" /></Relationships>
</file>

<file path=ppt/notesSlides/_rels/notesSlide15.xml.rels>&#65279;<?xml version="1.0" encoding="utf-8"?><Relationships xmlns="http://schemas.openxmlformats.org/package/2006/relationships"><Relationship Type="http://schemas.openxmlformats.org/officeDocument/2006/relationships/slide" Target="/ppt/slides/slide15.xml" Id="Rf2c240b138174e69" /><Relationship Type="http://schemas.openxmlformats.org/officeDocument/2006/relationships/notesMaster" Target="/ppt/notesMasters/notesMaster1.xml" Id="R0045c7c18559471e" /></Relationships>
</file>

<file path=ppt/notesSlides/_rels/notesSlide16.xml.rels>&#65279;<?xml version="1.0" encoding="utf-8"?><Relationships xmlns="http://schemas.openxmlformats.org/package/2006/relationships"><Relationship Type="http://schemas.openxmlformats.org/officeDocument/2006/relationships/slide" Target="/ppt/slides/slide16.xml" Id="R1eabebcfec314c09" /><Relationship Type="http://schemas.openxmlformats.org/officeDocument/2006/relationships/notesMaster" Target="/ppt/notesMasters/notesMaster1.xml" Id="R09f794f50ceb4921" /></Relationships>
</file>

<file path=ppt/notesSlides/_rels/notesSlide17.xml.rels>&#65279;<?xml version="1.0" encoding="utf-8"?><Relationships xmlns="http://schemas.openxmlformats.org/package/2006/relationships"><Relationship Type="http://schemas.openxmlformats.org/officeDocument/2006/relationships/slide" Target="/ppt/slides/slide17.xml" Id="Rb3c5aca0edd04f44" /><Relationship Type="http://schemas.openxmlformats.org/officeDocument/2006/relationships/notesMaster" Target="/ppt/notesMasters/notesMaster1.xml" Id="R97c524bf1e194057" /></Relationships>
</file>

<file path=ppt/notesSlides/_rels/notesSlide18.xml.rels>&#65279;<?xml version="1.0" encoding="utf-8"?><Relationships xmlns="http://schemas.openxmlformats.org/package/2006/relationships"><Relationship Type="http://schemas.openxmlformats.org/officeDocument/2006/relationships/slide" Target="/ppt/slides/slide18.xml" Id="Rfb0341bb3d3944f6" /><Relationship Type="http://schemas.openxmlformats.org/officeDocument/2006/relationships/notesMaster" Target="/ppt/notesMasters/notesMaster1.xml" Id="R47f858fcfd40446e" /></Relationships>
</file>

<file path=ppt/notesSlides/_rels/notesSlide19.xml.rels>&#65279;<?xml version="1.0" encoding="utf-8"?><Relationships xmlns="http://schemas.openxmlformats.org/package/2006/relationships"><Relationship Type="http://schemas.openxmlformats.org/officeDocument/2006/relationships/slide" Target="/ppt/slides/slide19.xml" Id="Ra8fac33b9d8e49f1" /><Relationship Type="http://schemas.openxmlformats.org/officeDocument/2006/relationships/notesMaster" Target="/ppt/notesMasters/notesMaster1.xml" Id="R57045895298b4007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da17015eb5ab4914" /><Relationship Type="http://schemas.openxmlformats.org/officeDocument/2006/relationships/notesMaster" Target="/ppt/notesMasters/notesMaster1.xml" Id="R7f80b0a063e64511" /></Relationships>
</file>

<file path=ppt/notesSlides/_rels/notesSlide20.xml.rels>&#65279;<?xml version="1.0" encoding="utf-8"?><Relationships xmlns="http://schemas.openxmlformats.org/package/2006/relationships"><Relationship Type="http://schemas.openxmlformats.org/officeDocument/2006/relationships/slide" Target="/ppt/slides/slide20.xml" Id="R57480e73a12f4847" /><Relationship Type="http://schemas.openxmlformats.org/officeDocument/2006/relationships/notesMaster" Target="/ppt/notesMasters/notesMaster1.xml" Id="Rc1fb7d8d543c48ff" /></Relationships>
</file>

<file path=ppt/notesSlides/_rels/notesSlide21.xml.rels>&#65279;<?xml version="1.0" encoding="utf-8"?><Relationships xmlns="http://schemas.openxmlformats.org/package/2006/relationships"><Relationship Type="http://schemas.openxmlformats.org/officeDocument/2006/relationships/slide" Target="/ppt/slides/slide21.xml" Id="R46185743486b4602" /><Relationship Type="http://schemas.openxmlformats.org/officeDocument/2006/relationships/notesMaster" Target="/ppt/notesMasters/notesMaster1.xml" Id="R47351edb6ee44bff" /></Relationships>
</file>

<file path=ppt/notesSlides/_rels/notesSlide22.xml.rels>&#65279;<?xml version="1.0" encoding="utf-8"?><Relationships xmlns="http://schemas.openxmlformats.org/package/2006/relationships"><Relationship Type="http://schemas.openxmlformats.org/officeDocument/2006/relationships/slide" Target="/ppt/slides/slide22.xml" Id="R5bfedc3d4ef0471c" /><Relationship Type="http://schemas.openxmlformats.org/officeDocument/2006/relationships/notesMaster" Target="/ppt/notesMasters/notesMaster1.xml" Id="R97ae252f972148aa" /></Relationships>
</file>

<file path=ppt/notesSlides/_rels/notesSlide23.xml.rels>&#65279;<?xml version="1.0" encoding="utf-8"?><Relationships xmlns="http://schemas.openxmlformats.org/package/2006/relationships"><Relationship Type="http://schemas.openxmlformats.org/officeDocument/2006/relationships/slide" Target="/ppt/slides/slide23.xml" Id="R08b8ea8bf50e41a0" /><Relationship Type="http://schemas.openxmlformats.org/officeDocument/2006/relationships/notesMaster" Target="/ppt/notesMasters/notesMaster1.xml" Id="R1dec18d2e9244623" /></Relationships>
</file>

<file path=ppt/notesSlides/_rels/notesSlide24.xml.rels>&#65279;<?xml version="1.0" encoding="utf-8"?><Relationships xmlns="http://schemas.openxmlformats.org/package/2006/relationships"><Relationship Type="http://schemas.openxmlformats.org/officeDocument/2006/relationships/slide" Target="/ppt/slides/slide24.xml" Id="R0269210beac147dd" /><Relationship Type="http://schemas.openxmlformats.org/officeDocument/2006/relationships/notesMaster" Target="/ppt/notesMasters/notesMaster1.xml" Id="R53824840dd3b4aa1" /></Relationships>
</file>

<file path=ppt/notesSlides/_rels/notesSlide25.xml.rels>&#65279;<?xml version="1.0" encoding="utf-8"?><Relationships xmlns="http://schemas.openxmlformats.org/package/2006/relationships"><Relationship Type="http://schemas.openxmlformats.org/officeDocument/2006/relationships/slide" Target="/ppt/slides/slide25.xml" Id="R584bf0205c5b48b4" /><Relationship Type="http://schemas.openxmlformats.org/officeDocument/2006/relationships/notesMaster" Target="/ppt/notesMasters/notesMaster1.xml" Id="R393cb180bdbd429d" /></Relationships>
</file>

<file path=ppt/notesSlides/_rels/notesSlide26.xml.rels>&#65279;<?xml version="1.0" encoding="utf-8"?><Relationships xmlns="http://schemas.openxmlformats.org/package/2006/relationships"><Relationship Type="http://schemas.openxmlformats.org/officeDocument/2006/relationships/slide" Target="/ppt/slides/slide26.xml" Id="Rac5cb7ca60d74f17" /><Relationship Type="http://schemas.openxmlformats.org/officeDocument/2006/relationships/notesMaster" Target="/ppt/notesMasters/notesMaster1.xml" Id="R6201d46ca7fe441f" /></Relationships>
</file>

<file path=ppt/notesSlides/_rels/notesSlide27.xml.rels>&#65279;<?xml version="1.0" encoding="utf-8"?><Relationships xmlns="http://schemas.openxmlformats.org/package/2006/relationships"><Relationship Type="http://schemas.openxmlformats.org/officeDocument/2006/relationships/slide" Target="/ppt/slides/slide27.xml" Id="Reb530ed92b674e0f" /><Relationship Type="http://schemas.openxmlformats.org/officeDocument/2006/relationships/notesMaster" Target="/ppt/notesMasters/notesMaster1.xml" Id="R4ac517dab22e4ff7" /></Relationships>
</file>

<file path=ppt/notesSlides/_rels/notesSlide28.xml.rels>&#65279;<?xml version="1.0" encoding="utf-8"?><Relationships xmlns="http://schemas.openxmlformats.org/package/2006/relationships"><Relationship Type="http://schemas.openxmlformats.org/officeDocument/2006/relationships/slide" Target="/ppt/slides/slide28.xml" Id="Rb59fbe3ad5bd47ad" /><Relationship Type="http://schemas.openxmlformats.org/officeDocument/2006/relationships/notesMaster" Target="/ppt/notesMasters/notesMaster1.xml" Id="Rc6383f2d4df34dfb" /></Relationships>
</file>

<file path=ppt/notesSlides/_rels/notesSlide29.xml.rels>&#65279;<?xml version="1.0" encoding="utf-8"?><Relationships xmlns="http://schemas.openxmlformats.org/package/2006/relationships"><Relationship Type="http://schemas.openxmlformats.org/officeDocument/2006/relationships/slide" Target="/ppt/slides/slide29.xml" Id="R4327800c042c46f5" /><Relationship Type="http://schemas.openxmlformats.org/officeDocument/2006/relationships/notesMaster" Target="/ppt/notesMasters/notesMaster1.xml" Id="R1ec5d65028c545e5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ce65bbc96d2e425d" /><Relationship Type="http://schemas.openxmlformats.org/officeDocument/2006/relationships/notesMaster" Target="/ppt/notesMasters/notesMaster1.xml" Id="R3de7af09501f4c12" /></Relationships>
</file>

<file path=ppt/notesSlides/_rels/notesSlide30.xml.rels>&#65279;<?xml version="1.0" encoding="utf-8"?><Relationships xmlns="http://schemas.openxmlformats.org/package/2006/relationships"><Relationship Type="http://schemas.openxmlformats.org/officeDocument/2006/relationships/slide" Target="/ppt/slides/slide30.xml" Id="Rf7ad0a22f9264e24" /><Relationship Type="http://schemas.openxmlformats.org/officeDocument/2006/relationships/notesMaster" Target="/ppt/notesMasters/notesMaster1.xml" Id="R81478149d3894bad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076d6445998442eb" /><Relationship Type="http://schemas.openxmlformats.org/officeDocument/2006/relationships/notesMaster" Target="/ppt/notesMasters/notesMaster1.xml" Id="Ra2c87929cb984b9b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22e7ac8f6de2415d" /><Relationship Type="http://schemas.openxmlformats.org/officeDocument/2006/relationships/notesMaster" Target="/ppt/notesMasters/notesMaster1.xml" Id="R1999246d39404086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af0dabb8430c40a7" /><Relationship Type="http://schemas.openxmlformats.org/officeDocument/2006/relationships/notesMaster" Target="/ppt/notesMasters/notesMaster1.xml" Id="R0a7d8813a16841c9" /></Relationships>
</file>

<file path=ppt/notesSlides/_rels/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1d202dfbad4448dc" /><Relationship Type="http://schemas.openxmlformats.org/officeDocument/2006/relationships/notesMaster" Target="/ppt/notesMasters/notesMaster1.xml" Id="Rb66f0652cf274f65" /></Relationships>
</file>

<file path=ppt/notesSlides/_rels/notesSlide8.xml.rels>&#65279;<?xml version="1.0" encoding="utf-8"?><Relationships xmlns="http://schemas.openxmlformats.org/package/2006/relationships"><Relationship Type="http://schemas.openxmlformats.org/officeDocument/2006/relationships/slide" Target="/ppt/slides/slide8.xml" Id="Rbf727031e9fb4fe2" /><Relationship Type="http://schemas.openxmlformats.org/officeDocument/2006/relationships/notesMaster" Target="/ppt/notesMasters/notesMaster1.xml" Id="R6e1c26b9b8d34f7a" /></Relationships>
</file>

<file path=ppt/notesSlides/_rels/notesSlide9.xml.rels>&#65279;<?xml version="1.0" encoding="utf-8"?><Relationships xmlns="http://schemas.openxmlformats.org/package/2006/relationships"><Relationship Type="http://schemas.openxmlformats.org/officeDocument/2006/relationships/slide" Target="/ppt/slides/slide9.xml" Id="R8ddb7a75cded4791" /><Relationship Type="http://schemas.openxmlformats.org/officeDocument/2006/relationships/notesMaster" Target="/ppt/notesMasters/notesMaster1.xml" Id="R63c99917475d45b9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06ee8b66520454b" /></Relationships>
</file>

<file path=ppt/slideLayouts/slideLayout1.xml><?xml version="1.0" encoding="utf-8"?>
<p:sldLayout xmlns:p="http://schemas.openxmlformats.org/presentationml/2006/main" type="title">
  <p:cSld name="Title Slide"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13cd1b85f90946bb" /><Relationship Type="http://schemas.openxmlformats.org/officeDocument/2006/relationships/slideLayout" Target="/ppt/slideLayouts/slideLayout1.xml" Id="R972363f8c04948f3" /></Relationships>
</file>

<file path=ppt/slideMasters/slideMaster1.xml><?xml version="1.0" encoding="utf-8"?>
<p:sldMaster xmlns:p="http://schemas.openxmlformats.org/presentationml/2006/main">
  <p:cSld name="Master"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72363f8c04948f3"/>
  </p:sldLayoutIdLst>
  <p:txStyles>
    <p:titleStyle>
      <a:lvl1pPr xmlns:a="http://schemas.openxmlformats.org/drawingml/2006/main"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d6125273a341e6" /><Relationship Type="http://schemas.openxmlformats.org/officeDocument/2006/relationships/notesSlide" Target="/ppt/notesSlides/notesSlide1.xml" Id="R44eaf6d1f57544b5" /></Relationships>
</file>

<file path=ppt/slides/_rels/slide1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745feca7614148" /><Relationship Type="http://schemas.openxmlformats.org/officeDocument/2006/relationships/notesSlide" Target="/ppt/notesSlides/notesSlide10.xml" Id="Rb574cceaa77346f4" /></Relationships>
</file>

<file path=ppt/slides/_rels/slide1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13f311a47840c7" /><Relationship Type="http://schemas.openxmlformats.org/officeDocument/2006/relationships/notesSlide" Target="/ppt/notesSlides/notesSlide11.xml" Id="Rd3e4ee5231a94877" /></Relationships>
</file>

<file path=ppt/slides/_rels/slide1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8b6ac409ae4acc" /><Relationship Type="http://schemas.openxmlformats.org/officeDocument/2006/relationships/notesSlide" Target="/ppt/notesSlides/notesSlide12.xml" Id="Ra25d9e966ab043ff" /></Relationships>
</file>

<file path=ppt/slides/_rels/slide1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22f056265e4ab9" /><Relationship Type="http://schemas.openxmlformats.org/officeDocument/2006/relationships/notesSlide" Target="/ppt/notesSlides/notesSlide13.xml" Id="Rd5e06f1d751a4403" /></Relationships>
</file>

<file path=ppt/slides/_rels/slide1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8afa0b216b43bd" /><Relationship Type="http://schemas.openxmlformats.org/officeDocument/2006/relationships/notesSlide" Target="/ppt/notesSlides/notesSlide14.xml" Id="Rec293d090f79425d" /></Relationships>
</file>

<file path=ppt/slides/_rels/slide1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5e04c982804ea7" /><Relationship Type="http://schemas.openxmlformats.org/officeDocument/2006/relationships/notesSlide" Target="/ppt/notesSlides/notesSlide15.xml" Id="R0b70880dba954362" /></Relationships>
</file>

<file path=ppt/slides/_rels/slide1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87830b5cfd4d80" /><Relationship Type="http://schemas.openxmlformats.org/officeDocument/2006/relationships/notesSlide" Target="/ppt/notesSlides/notesSlide16.xml" Id="R9e7b509834b04474" /></Relationships>
</file>

<file path=ppt/slides/_rels/slide1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9b1516ad7d49ee" /><Relationship Type="http://schemas.openxmlformats.org/officeDocument/2006/relationships/notesSlide" Target="/ppt/notesSlides/notesSlide17.xml" Id="R57169b9fa56d4c3b" /></Relationships>
</file>

<file path=ppt/slides/_rels/slide1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4e4bc1041044e5" /><Relationship Type="http://schemas.openxmlformats.org/officeDocument/2006/relationships/notesSlide" Target="/ppt/notesSlides/notesSlide18.xml" Id="Ra488d78218984754" /></Relationships>
</file>

<file path=ppt/slides/_rels/slide1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45b4dcbb1442c4" /><Relationship Type="http://schemas.openxmlformats.org/officeDocument/2006/relationships/notesSlide" Target="/ppt/notesSlides/notesSlide19.xml" Id="R82749337fc3c4df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815e2eefc74791" /><Relationship Type="http://schemas.openxmlformats.org/officeDocument/2006/relationships/notesSlide" Target="/ppt/notesSlides/notesSlide2.xml" Id="R6b989cebf34a45d0" /></Relationships>
</file>

<file path=ppt/slides/_rels/slide2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b93bccd37248cd" /><Relationship Type="http://schemas.openxmlformats.org/officeDocument/2006/relationships/notesSlide" Target="/ppt/notesSlides/notesSlide20.xml" Id="Rd62102cc065442e8" /></Relationships>
</file>

<file path=ppt/slides/_rels/slide2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07971dbf0d42d3" /><Relationship Type="http://schemas.openxmlformats.org/officeDocument/2006/relationships/notesSlide" Target="/ppt/notesSlides/notesSlide21.xml" Id="R57a852c7fe914ef9" /></Relationships>
</file>

<file path=ppt/slides/_rels/slide2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df218276734b6b" /><Relationship Type="http://schemas.openxmlformats.org/officeDocument/2006/relationships/notesSlide" Target="/ppt/notesSlides/notesSlide22.xml" Id="R7a37d95adaf24a53" /></Relationships>
</file>

<file path=ppt/slides/_rels/slide2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1d958da8f94dd0" /><Relationship Type="http://schemas.openxmlformats.org/officeDocument/2006/relationships/notesSlide" Target="/ppt/notesSlides/notesSlide23.xml" Id="Rd6c51fd89f494eef" /></Relationships>
</file>

<file path=ppt/slides/_rels/slide2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56c67d071a428a" /><Relationship Type="http://schemas.openxmlformats.org/officeDocument/2006/relationships/notesSlide" Target="/ppt/notesSlides/notesSlide24.xml" Id="Raf71f8a250d643f2" /></Relationships>
</file>

<file path=ppt/slides/_rels/slide2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1ccac41f874e29" /><Relationship Type="http://schemas.openxmlformats.org/officeDocument/2006/relationships/notesSlide" Target="/ppt/notesSlides/notesSlide25.xml" Id="Redda165d91d44a41" /></Relationships>
</file>

<file path=ppt/slides/_rels/slide2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340c47445a4587" /><Relationship Type="http://schemas.openxmlformats.org/officeDocument/2006/relationships/notesSlide" Target="/ppt/notesSlides/notesSlide26.xml" Id="R19266dce7c5b4f6b" /></Relationships>
</file>

<file path=ppt/slides/_rels/slide2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3fa5b1dba5496b" /><Relationship Type="http://schemas.openxmlformats.org/officeDocument/2006/relationships/notesSlide" Target="/ppt/notesSlides/notesSlide27.xml" Id="Rc6cdeb73ea0e4d84" /></Relationships>
</file>

<file path=ppt/slides/_rels/slide2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84bae70dfb41b7" /><Relationship Type="http://schemas.openxmlformats.org/officeDocument/2006/relationships/notesSlide" Target="/ppt/notesSlides/notesSlide28.xml" Id="Rf221bcc542c94998" /></Relationships>
</file>

<file path=ppt/slides/_rels/slide2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f5bbb90d564da0" /><Relationship Type="http://schemas.openxmlformats.org/officeDocument/2006/relationships/notesSlide" Target="/ppt/notesSlides/notesSlide29.xml" Id="R79ad017ff00845f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a9e424f55c4416" /><Relationship Type="http://schemas.openxmlformats.org/officeDocument/2006/relationships/notesSlide" Target="/ppt/notesSlides/notesSlide3.xml" Id="Rc29128bf282d4433" /></Relationships>
</file>

<file path=ppt/slides/_rels/slide3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75c94cb7434f95" /><Relationship Type="http://schemas.openxmlformats.org/officeDocument/2006/relationships/notesSlide" Target="/ppt/notesSlides/notesSlide30.xml" Id="R9a69f7c84abf462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2eb2e959954dd1" /><Relationship Type="http://schemas.openxmlformats.org/officeDocument/2006/relationships/notesSlide" Target="/ppt/notesSlides/notesSlide4.xml" Id="R1bc713e1c0aa401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4b1e21e8184b9a" /><Relationship Type="http://schemas.openxmlformats.org/officeDocument/2006/relationships/notesSlide" Target="/ppt/notesSlides/notesSlide5.xml" Id="R99db0a58ab7349b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fc3e65b9c74d98" /><Relationship Type="http://schemas.openxmlformats.org/officeDocument/2006/relationships/notesSlide" Target="/ppt/notesSlides/notesSlide6.xml" Id="Ra5770174f2fa410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f8179b7ff34c0a" /><Relationship Type="http://schemas.openxmlformats.org/officeDocument/2006/relationships/notesSlide" Target="/ppt/notesSlides/notesSlide7.xml" Id="R095eef8ab6f74d9d" /></Relationships>
</file>

<file path=ppt/slides/_rels/slide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79659907074c87" /><Relationship Type="http://schemas.openxmlformats.org/officeDocument/2006/relationships/notesSlide" Target="/ppt/notesSlides/notesSlide8.xml" Id="R2d74ecc3359343e5" /></Relationships>
</file>

<file path=ppt/slides/_rels/slide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93314c5aa84d4e" /><Relationship Type="http://schemas.openxmlformats.org/officeDocument/2006/relationships/notesSlide" Target="/ppt/notesSlides/notesSlide9.xml" Id="Rddc74ca408774389" /></Relationships>
</file>

<file path=ppt/slides/slide1.xml><?xml version="1.0" encoding="utf-8"?>
<p:sld xmlns:p="http://schemas.openxmlformats.org/presentationml/2006/main">
  <p:cSld>
    <p:bg>
      <p:bgPr>
        <a:solidFill xmlns:a="http://schemas.openxmlformats.org/drawingml/2006/main">
          <a:srgbClr val="0B1020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15C4660A-5C03-4568-B30B-A06DAA5892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400050"/>
            <a:ext cx="112776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56A8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C2F59560-BC89-4EC7-8100-DFF0AD43C9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85800"/>
            <a:ext cx="666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AAB4C8"/>
                </a:solidFill>
                <a:latin typeface="Helvetica Neue"/>
                <a:ea typeface="Helvetica Neue"/>
                <a:cs typeface="Helvetica Neue"/>
              </a:defRPr>
            </a:pPr>
            <a:r>
              <a:rPr sz="1275" b="1">
                <a:solidFill>
                  <a:srgbClr val="AAB4C8"/>
                </a:solidFill>
                <a:latin typeface="Helvetica Neue"/>
                <a:ea typeface="Helvetica Neue"/>
                <a:cs typeface="Helvetica Neue"/>
              </a:rPr>
              <a:t>2026 新生暑期技术实践培训 · 第 6 讲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8C9BCF64-1751-42F7-AAA8-0F906E49C9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2000250"/>
            <a:ext cx="10001250" cy="1428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4500" b="1">
                <a:solidFill>
                  <a:srgbClr val="F7F8FC"/>
                </a:solidFill>
                <a:latin typeface="Helvetica Neue"/>
                <a:ea typeface="Helvetica Neue"/>
                <a:cs typeface="Helvetica Neue"/>
              </a:defRPr>
            </a:pPr>
            <a:r>
              <a:rPr sz="4500" b="1">
                <a:solidFill>
                  <a:srgbClr val="F7F8FC"/>
                </a:solidFill>
                <a:latin typeface="Helvetica Neue"/>
                <a:ea typeface="Helvetica Neue"/>
                <a:cs typeface="Helvetica Neue"/>
              </a:rPr>
              <a:t>迷你 Git（一）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F2FD1B1F-91EF-4760-913A-0976EF2DEA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3952875"/>
            <a:ext cx="93345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100" b="1">
                <a:solidFill>
                  <a:srgbClr val="56A8FF"/>
                </a:solidFill>
                <a:latin typeface="Helvetica Neue"/>
                <a:ea typeface="Helvetica Neue"/>
                <a:cs typeface="Helvetica Neue"/>
              </a:defRPr>
            </a:pPr>
            <a:r>
              <a:rPr sz="2100" b="1">
                <a:solidFill>
                  <a:srgbClr val="56A8FF"/>
                </a:solidFill>
                <a:latin typeface="Helvetica Neue"/>
                <a:ea typeface="Helvetica Neue"/>
                <a:cs typeface="Helvetica Neue"/>
              </a:rPr>
              <a:t>init · add · commit · log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8B4C66C6-D112-4FFC-ACCD-FDBF698E34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4857750"/>
            <a:ext cx="85725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75" b="0">
                <a:solidFill>
                  <a:srgbClr val="AAB4C8"/>
                </a:solidFill>
                <a:latin typeface="Helvetica Neue"/>
                <a:ea typeface="Helvetica Neue"/>
                <a:cs typeface="Helvetica Neue"/>
              </a:defRPr>
            </a:pPr>
            <a:r>
              <a:rPr sz="1575" b="0">
                <a:solidFill>
                  <a:srgbClr val="AAB4C8"/>
                </a:solidFill>
                <a:latin typeface="Helvetica Neue"/>
                <a:ea typeface="Helvetica Neue"/>
                <a:cs typeface="Helvetica Neue"/>
              </a:rPr>
              <a:t>把版本控制拆成看得见、能验证的小步骤。</a:t>
            </a:r>
          </a:p>
        </p:txBody>
      </p:sp>
    </p:spTree>
    <p:extLst>
      <p:ext uri="{BB962C8B-B14F-4D97-AF65-F5344CB8AC3E}">
        <p14:creationId xmlns:p14="http://schemas.microsoft.com/office/powerpoint/2010/main" val="838433287"/>
      </p:ext>
    </p:extLst>
  </p:cSld>
</p:sld>
</file>

<file path=ppt/slides/slide10.xml><?xml version="1.0" encoding="utf-8"?>
<p:sld xmlns:p="http://schemas.openxmlformats.org/presentationml/2006/main">
  <p:cSld>
    <p:bg>
      <p:bgPr>
        <a:solidFill xmlns:a="http://schemas.openxmlformats.org/drawingml/2006/main">
          <a:srgbClr val="0B1020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D9EEBB20-39C9-4DA0-B78D-EED68C4C81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342900"/>
            <a:ext cx="112776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56A8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BC056035-40AF-45BB-98F2-032E769495A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533400"/>
            <a:ext cx="6667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AAB4C8"/>
                </a:solidFill>
                <a:latin typeface="Helvetica Neue"/>
                <a:ea typeface="Helvetica Neue"/>
                <a:cs typeface="Helvetica Neue"/>
              </a:defRPr>
            </a:pPr>
            <a:r>
              <a:rPr sz="1125" b="1">
                <a:solidFill>
                  <a:srgbClr val="AAB4C8"/>
                </a:solidFill>
                <a:latin typeface="Helvetica Neue"/>
                <a:ea typeface="Helvetica Neue"/>
                <a:cs typeface="Helvetica Neue"/>
              </a:rPr>
              <a:t>2026 新生暑期技术实践培训 · 第 6 讲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607D468F-E713-4D9C-B299-B98D58A522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933450"/>
            <a:ext cx="10763250" cy="523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850" b="1">
                <a:solidFill>
                  <a:srgbClr val="F7F8FC"/>
                </a:solidFill>
                <a:latin typeface="Helvetica Neue"/>
                <a:ea typeface="Helvetica Neue"/>
                <a:cs typeface="Helvetica Neue"/>
              </a:defRPr>
            </a:pPr>
            <a:r>
              <a:rPr sz="2850" b="1">
                <a:solidFill>
                  <a:srgbClr val="F7F8FC"/>
                </a:solidFill>
                <a:latin typeface="Helvetica Neue"/>
                <a:ea typeface="Helvetica Neue"/>
                <a:cs typeface="Helvetica Neue"/>
              </a:rPr>
              <a:t>add 到底在做什么？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A565D24B-224C-408E-9849-303DB067B5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0" y="6324600"/>
            <a:ext cx="571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AAB4C8"/>
                </a:solidFill>
                <a:latin typeface="Helvetica Neue"/>
                <a:ea typeface="Helvetica Neue"/>
                <a:cs typeface="Helvetica Neue"/>
              </a:defRPr>
            </a:pPr>
            <a:r>
              <a:rPr sz="1125" b="1">
                <a:solidFill>
                  <a:srgbClr val="AAB4C8"/>
                </a:solidFill>
                <a:latin typeface="Helvetica Neue"/>
                <a:ea typeface="Helvetica Neue"/>
                <a:cs typeface="Helvetica Neue"/>
              </a:rPr>
              <a:t>10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4743220A-BB6D-427D-91E6-C2CB2D658B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1619250"/>
            <a:ext cx="106680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650" b="0">
                <a:solidFill>
                  <a:srgbClr val="AAB4C8"/>
                </a:solidFill>
                <a:latin typeface="Helvetica Neue"/>
                <a:ea typeface="Helvetica Neue"/>
                <a:cs typeface="Helvetica Neue"/>
              </a:defRPr>
            </a:pPr>
            <a:r>
              <a:rPr sz="1650" b="0">
                <a:solidFill>
                  <a:srgbClr val="AAB4C8"/>
                </a:solidFill>
                <a:latin typeface="Helvetica Neue"/>
                <a:ea typeface="Helvetica Neue"/>
                <a:cs typeface="Helvetica Neue"/>
              </a:rPr>
              <a:t>它不保存“命令”，而是把当前文件内容复制进暂存区。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926511C2-1272-4F12-9C50-3500FE0CBE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" y="2362200"/>
            <a:ext cx="4953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56A8FF"/>
                </a:solidFill>
                <a:latin typeface="Helvetica Neue"/>
                <a:ea typeface="Helvetica Neue"/>
                <a:cs typeface="Helvetica Neue"/>
              </a:defRPr>
            </a:pPr>
            <a:r>
              <a:rPr sz="1350" b="1">
                <a:solidFill>
                  <a:srgbClr val="56A8FF"/>
                </a:solidFill>
                <a:latin typeface="Helvetica Neue"/>
                <a:ea typeface="Helvetica Neue"/>
                <a:cs typeface="Helvetica Neue"/>
              </a:rPr>
              <a:t>01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2D36B4BA-7B5F-4B25-8602-3E345BBAA8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2324100"/>
            <a:ext cx="3714750" cy="333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75" b="1">
                <a:solidFill>
                  <a:srgbClr val="F7F8FC"/>
                </a:solidFill>
                <a:latin typeface="Helvetica Neue"/>
                <a:ea typeface="Helvetica Neue"/>
                <a:cs typeface="Helvetica Neue"/>
              </a:defRPr>
            </a:pPr>
            <a:r>
              <a:rPr sz="1875" b="1">
                <a:solidFill>
                  <a:srgbClr val="F7F8FC"/>
                </a:solidFill>
                <a:latin typeface="Helvetica Neue"/>
                <a:ea typeface="Helvetica Neue"/>
                <a:cs typeface="Helvetica Neue"/>
              </a:rPr>
              <a:t>输入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74CE9661-5FEA-4595-AC58-BF1814FC40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2714625"/>
            <a:ext cx="9620250" cy="428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425" b="0">
                <a:solidFill>
                  <a:srgbClr val="AAB4C8"/>
                </a:solidFill>
                <a:latin typeface="Helvetica Neue"/>
                <a:ea typeface="Helvetica Neue"/>
                <a:cs typeface="Helvetica Neue"/>
              </a:defRPr>
            </a:pPr>
            <a:r>
              <a:rPr sz="1425" b="0">
                <a:solidFill>
                  <a:srgbClr val="AAB4C8"/>
                </a:solidFill>
                <a:latin typeface="Helvetica Neue"/>
                <a:ea typeface="Helvetica Neue"/>
                <a:cs typeface="Helvetica Neue"/>
              </a:rPr>
              <a:t>工作区中的 note.txt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2F6ED0B1-B261-4048-898C-F8B4177202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" y="3362325"/>
            <a:ext cx="4953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56A8FF"/>
                </a:solidFill>
                <a:latin typeface="Helvetica Neue"/>
                <a:ea typeface="Helvetica Neue"/>
                <a:cs typeface="Helvetica Neue"/>
              </a:defRPr>
            </a:pPr>
            <a:r>
              <a:rPr sz="1350" b="1">
                <a:solidFill>
                  <a:srgbClr val="56A8FF"/>
                </a:solidFill>
                <a:latin typeface="Helvetica Neue"/>
                <a:ea typeface="Helvetica Neue"/>
                <a:cs typeface="Helvetica Neue"/>
              </a:rPr>
              <a:t>02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90350D76-63B8-433C-BE29-3014A379CB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3324225"/>
            <a:ext cx="3714750" cy="333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75" b="1">
                <a:solidFill>
                  <a:srgbClr val="F7F8FC"/>
                </a:solidFill>
                <a:latin typeface="Helvetica Neue"/>
                <a:ea typeface="Helvetica Neue"/>
                <a:cs typeface="Helvetica Neue"/>
              </a:defRPr>
            </a:pPr>
            <a:r>
              <a:rPr sz="1875" b="1">
                <a:solidFill>
                  <a:srgbClr val="F7F8FC"/>
                </a:solidFill>
                <a:latin typeface="Helvetica Neue"/>
                <a:ea typeface="Helvetica Neue"/>
                <a:cs typeface="Helvetica Neue"/>
              </a:rPr>
              <a:t>动作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BFFF0A64-0093-4670-9F44-C01E85CA93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3714750"/>
            <a:ext cx="9620250" cy="428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425" b="0">
                <a:solidFill>
                  <a:srgbClr val="AAB4C8"/>
                </a:solidFill>
                <a:latin typeface="Helvetica Neue"/>
                <a:ea typeface="Helvetica Neue"/>
                <a:cs typeface="Helvetica Neue"/>
              </a:defRPr>
            </a:pPr>
            <a:r>
              <a:rPr sz="1425" b="0">
                <a:solidFill>
                  <a:srgbClr val="AAB4C8"/>
                </a:solidFill>
                <a:latin typeface="Helvetica Neue"/>
                <a:ea typeface="Helvetica Neue"/>
                <a:cs typeface="Helvetica Neue"/>
              </a:rPr>
              <a:t>复制为 .minigit/stage/note.txt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F780D945-07B6-4C51-8BA0-242055942F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" y="4362450"/>
            <a:ext cx="4953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56A8FF"/>
                </a:solidFill>
                <a:latin typeface="Helvetica Neue"/>
                <a:ea typeface="Helvetica Neue"/>
                <a:cs typeface="Helvetica Neue"/>
              </a:defRPr>
            </a:pPr>
            <a:r>
              <a:rPr sz="1350" b="1">
                <a:solidFill>
                  <a:srgbClr val="56A8FF"/>
                </a:solidFill>
                <a:latin typeface="Helvetica Neue"/>
                <a:ea typeface="Helvetica Neue"/>
                <a:cs typeface="Helvetica Neue"/>
              </a:rPr>
              <a:t>03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2EB023BA-8520-460D-B133-2138E84D51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4324350"/>
            <a:ext cx="3714750" cy="333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75" b="1">
                <a:solidFill>
                  <a:srgbClr val="F7F8FC"/>
                </a:solidFill>
                <a:latin typeface="Helvetica Neue"/>
                <a:ea typeface="Helvetica Neue"/>
                <a:cs typeface="Helvetica Neue"/>
              </a:defRPr>
            </a:pPr>
            <a:r>
              <a:rPr sz="1875" b="1">
                <a:solidFill>
                  <a:srgbClr val="F7F8FC"/>
                </a:solidFill>
                <a:latin typeface="Helvetica Neue"/>
                <a:ea typeface="Helvetica Neue"/>
                <a:cs typeface="Helvetica Neue"/>
              </a:rPr>
              <a:t>结果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BC278B75-83E7-4E09-815F-A92B8E7DFC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4714875"/>
            <a:ext cx="9620250" cy="428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425" b="0">
                <a:solidFill>
                  <a:srgbClr val="AAB4C8"/>
                </a:solidFill>
                <a:latin typeface="Helvetica Neue"/>
                <a:ea typeface="Helvetica Neue"/>
                <a:cs typeface="Helvetica Neue"/>
              </a:defRPr>
            </a:pPr>
            <a:r>
              <a:rPr sz="1425" b="0">
                <a:solidFill>
                  <a:srgbClr val="AAB4C8"/>
                </a:solidFill>
                <a:latin typeface="Helvetica Neue"/>
                <a:ea typeface="Helvetica Neue"/>
                <a:cs typeface="Helvetica Neue"/>
              </a:rPr>
              <a:t>之后继续改 note.txt，不影响已暂存副本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90A55DA2-E9B4-47C7-8999-A93D4852D9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" y="5362575"/>
            <a:ext cx="4953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56A8FF"/>
                </a:solidFill>
                <a:latin typeface="Helvetica Neue"/>
                <a:ea typeface="Helvetica Neue"/>
                <a:cs typeface="Helvetica Neue"/>
              </a:defRPr>
            </a:pPr>
            <a:r>
              <a:rPr sz="1350" b="1">
                <a:solidFill>
                  <a:srgbClr val="56A8FF"/>
                </a:solidFill>
                <a:latin typeface="Helvetica Neue"/>
                <a:ea typeface="Helvetica Neue"/>
                <a:cs typeface="Helvetica Neue"/>
              </a:rPr>
              <a:t>04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F1C814D4-8E9C-4E9D-9F6B-F1561A7061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5324475"/>
            <a:ext cx="3714750" cy="333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75" b="1">
                <a:solidFill>
                  <a:srgbClr val="F7F8FC"/>
                </a:solidFill>
                <a:latin typeface="Helvetica Neue"/>
                <a:ea typeface="Helvetica Neue"/>
                <a:cs typeface="Helvetica Neue"/>
              </a:defRPr>
            </a:pPr>
            <a:r>
              <a:rPr sz="1875" b="1">
                <a:solidFill>
                  <a:srgbClr val="F7F8FC"/>
                </a:solidFill>
                <a:latin typeface="Helvetica Neue"/>
                <a:ea typeface="Helvetica Neue"/>
                <a:cs typeface="Helvetica Neue"/>
              </a:rPr>
              <a:t>意义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F4E8CDDD-A892-4006-B046-271C37A470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5715000"/>
            <a:ext cx="9620250" cy="428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425" b="0">
                <a:solidFill>
                  <a:srgbClr val="AAB4C8"/>
                </a:solidFill>
                <a:latin typeface="Helvetica Neue"/>
                <a:ea typeface="Helvetica Neue"/>
                <a:cs typeface="Helvetica Neue"/>
              </a:defRPr>
            </a:pPr>
            <a:r>
              <a:rPr sz="1425" b="0">
                <a:solidFill>
                  <a:srgbClr val="AAB4C8"/>
                </a:solidFill>
                <a:latin typeface="Helvetica Neue"/>
                <a:ea typeface="Helvetica Neue"/>
                <a:cs typeface="Helvetica Neue"/>
              </a:rPr>
              <a:t>一次提交可以精确选择哪些版本的文件</a:t>
            </a:r>
          </a:p>
        </p:txBody>
      </p:sp>
    </p:spTree>
    <p:extLst>
      <p:ext uri="{BB962C8B-B14F-4D97-AF65-F5344CB8AC3E}">
        <p14:creationId xmlns:p14="http://schemas.microsoft.com/office/powerpoint/2010/main" val="1643789983"/>
      </p:ext>
    </p:extLst>
  </p:cSld>
</p:sld>
</file>

<file path=ppt/slides/slide11.xml><?xml version="1.0" encoding="utf-8"?>
<p:sld xmlns:p="http://schemas.openxmlformats.org/presentationml/2006/main">
  <p:cSld>
    <p:bg>
      <p:bgPr>
        <a:solidFill xmlns:a="http://schemas.openxmlformats.org/drawingml/2006/main">
          <a:srgbClr val="0B1020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41" name="">
            <a:extLst xmlns:a="http://schemas.openxmlformats.org/drawingml/2006/main">
              <a:ext uri="{FF2B5EF4-FFF2-40B4-BE49-F238E27FC236}">
                <a16:creationId xmlns:a16="http://schemas.microsoft.com/office/drawing/2014/main" id="{F456C469-BFA6-4F35-A239-36AC6EC486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342900"/>
            <a:ext cx="112776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56A8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0882099F-AB68-4AC5-AFA6-9517FB2725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533400"/>
            <a:ext cx="6667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AAB4C8"/>
                </a:solidFill>
                <a:latin typeface="Helvetica Neue"/>
                <a:ea typeface="Helvetica Neue"/>
                <a:cs typeface="Helvetica Neue"/>
              </a:defRPr>
            </a:pPr>
            <a:r>
              <a:rPr sz="1125" b="1">
                <a:solidFill>
                  <a:srgbClr val="AAB4C8"/>
                </a:solidFill>
                <a:latin typeface="Helvetica Neue"/>
                <a:ea typeface="Helvetica Neue"/>
                <a:cs typeface="Helvetica Neue"/>
              </a:rPr>
              <a:t>2026 新生暑期技术实践培训 · 第 6 讲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2A6C4F92-A88B-4CAF-AA95-1889A41C02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933450"/>
            <a:ext cx="10763250" cy="523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850" b="1">
                <a:solidFill>
                  <a:srgbClr val="F7F8FC"/>
                </a:solidFill>
                <a:latin typeface="Helvetica Neue"/>
                <a:ea typeface="Helvetica Neue"/>
                <a:cs typeface="Helvetica Neue"/>
              </a:defRPr>
            </a:pPr>
            <a:r>
              <a:rPr sz="2850" b="1">
                <a:solidFill>
                  <a:srgbClr val="F7F8FC"/>
                </a:solidFill>
                <a:latin typeface="Helvetica Neue"/>
                <a:ea typeface="Helvetica Neue"/>
                <a:cs typeface="Helvetica Neue"/>
              </a:rPr>
              <a:t>add：先验证用户给的文件名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6F0B6766-3429-445E-917D-2604F70A8A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0" y="6324600"/>
            <a:ext cx="571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AAB4C8"/>
                </a:solidFill>
                <a:latin typeface="Helvetica Neue"/>
                <a:ea typeface="Helvetica Neue"/>
                <a:cs typeface="Helvetica Neue"/>
              </a:defRPr>
            </a:pPr>
            <a:r>
              <a:rPr sz="1125" b="1">
                <a:solidFill>
                  <a:srgbClr val="AAB4C8"/>
                </a:solidFill>
                <a:latin typeface="Helvetica Neue"/>
                <a:ea typeface="Helvetica Neue"/>
                <a:cs typeface="Helvetica Neue"/>
              </a:rPr>
              <a:t>11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CF4CA350-6EB8-415F-9287-0879FFF7D6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1619250"/>
            <a:ext cx="106680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75" b="0">
                <a:solidFill>
                  <a:srgbClr val="AAB4C8"/>
                </a:solidFill>
                <a:latin typeface="Helvetica Neue"/>
                <a:ea typeface="Helvetica Neue"/>
                <a:cs typeface="Helvetica Neue"/>
              </a:defRPr>
            </a:pPr>
            <a:r>
              <a:rPr sz="1575" b="0">
                <a:solidFill>
                  <a:srgbClr val="AAB4C8"/>
                </a:solidFill>
                <a:latin typeface="Helvetica Neue"/>
                <a:ea typeface="Helvetica Neue"/>
                <a:cs typeface="Helvetica Neue"/>
              </a:rPr>
              <a:t>不要把不存在的路径复制进仓库。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9C0E16E2-450E-4495-B616-5AFA55F3A1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2209800"/>
            <a:ext cx="5810250" cy="390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51D3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024C1211-DA90-4611-A1EC-4A4E39B2C2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457450"/>
            <a:ext cx="5619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82AAFF"/>
                </a:solidFill>
                <a:latin typeface="Menlo"/>
                <a:ea typeface="Menlo"/>
                <a:cs typeface="Menlo"/>
              </a:defRPr>
            </a:pPr>
            <a:r>
              <a:rPr sz="1275" b="0">
                <a:solidFill>
                  <a:srgbClr val="82AAFF"/>
                </a:solidFill>
                <a:latin typeface="Menlo"/>
                <a:ea typeface="Menlo"/>
                <a:cs typeface="Menlo"/>
              </a:rPr>
              <a:t>bool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90B0315C-15F4-49A6-A7B5-1FE874F474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78230" y="2457450"/>
            <a:ext cx="5619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E6EDF7"/>
                </a:solidFill>
                <a:latin typeface="Menlo"/>
                <a:ea typeface="Menlo"/>
                <a:cs typeface="Menlo"/>
              </a:defRPr>
            </a:pPr>
            <a:r>
              <a:rPr sz="1275" b="0">
                <a:solidFill>
                  <a:srgbClr val="E6EDF7"/>
                </a:solidFill>
                <a:latin typeface="Menlo"/>
                <a:ea typeface="Menlo"/>
                <a:cs typeface="Menlo"/>
              </a:rPr>
              <a:t> addFile(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DACE1B05-7E94-4098-9C3B-485A1E2D71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61198" y="2457450"/>
            <a:ext cx="5619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C792EA"/>
                </a:solidFill>
                <a:latin typeface="Menlo"/>
                <a:ea typeface="Menlo"/>
                <a:cs typeface="Menlo"/>
              </a:defRPr>
            </a:pPr>
            <a:r>
              <a:rPr sz="1275" b="0">
                <a:solidFill>
                  <a:srgbClr val="C792EA"/>
                </a:solidFill>
                <a:latin typeface="Menlo"/>
                <a:ea typeface="Menlo"/>
                <a:cs typeface="Menlo"/>
              </a:rPr>
              <a:t>const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ACDD8E4F-1856-4728-850F-75B5158222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51735" y="2457450"/>
            <a:ext cx="5619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E6EDF7"/>
                </a:solidFill>
                <a:latin typeface="Menlo"/>
                <a:ea typeface="Menlo"/>
                <a:cs typeface="Menlo"/>
              </a:defRPr>
            </a:pPr>
            <a:r>
              <a:rPr sz="1275" b="0">
                <a:solidFill>
                  <a:srgbClr val="E6EDF7"/>
                </a:solidFill>
                <a:latin typeface="Menlo"/>
                <a:ea typeface="Menlo"/>
                <a:cs typeface="Menlo"/>
              </a:rPr>
              <a:t> 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EA66A10A-4AC2-498F-8C2F-334F774CA3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549843" y="2457450"/>
            <a:ext cx="5619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82AAFF"/>
                </a:solidFill>
                <a:latin typeface="Menlo"/>
                <a:ea typeface="Menlo"/>
                <a:cs typeface="Menlo"/>
              </a:defRPr>
            </a:pPr>
            <a:r>
              <a:rPr sz="1275" b="0">
                <a:solidFill>
                  <a:srgbClr val="82AAFF"/>
                </a:solidFill>
                <a:latin typeface="Menlo"/>
                <a:ea typeface="Menlo"/>
                <a:cs typeface="Menlo"/>
              </a:rPr>
              <a:t>string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8B2AFEEA-F4CC-468C-B6D9-BF18CF29CB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38488" y="2457450"/>
            <a:ext cx="5619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E6EDF7"/>
                </a:solidFill>
                <a:latin typeface="Menlo"/>
                <a:ea typeface="Menlo"/>
                <a:cs typeface="Menlo"/>
              </a:defRPr>
            </a:pPr>
            <a:r>
              <a:rPr sz="1275" b="0">
                <a:solidFill>
                  <a:srgbClr val="E6EDF7"/>
                </a:solidFill>
                <a:latin typeface="Menlo"/>
                <a:ea typeface="Menlo"/>
                <a:cs typeface="Menlo"/>
              </a:rPr>
              <a:t>&amp; name) {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A9DFC234-5C9E-4E75-BD68-BE60EDF87F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733675"/>
            <a:ext cx="5619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E6EDF7"/>
                </a:solidFill>
                <a:latin typeface="Menlo"/>
                <a:ea typeface="Menlo"/>
                <a:cs typeface="Menlo"/>
              </a:defRPr>
            </a:pPr>
            <a:r>
              <a:rPr sz="1275" b="0">
                <a:solidFill>
                  <a:srgbClr val="E6EDF7"/>
                </a:solidFill>
                <a:latin typeface="Menlo"/>
                <a:ea typeface="Menlo"/>
                <a:cs typeface="Menlo"/>
              </a:rPr>
              <a:t>  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98B2E6CA-F05E-4384-A8BC-A91C4F8DD1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2015" y="2733675"/>
            <a:ext cx="5619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C792EA"/>
                </a:solidFill>
                <a:latin typeface="Menlo"/>
                <a:ea typeface="Menlo"/>
                <a:cs typeface="Menlo"/>
              </a:defRPr>
            </a:pPr>
            <a:r>
              <a:rPr sz="1275" b="0">
                <a:solidFill>
                  <a:srgbClr val="C792EA"/>
                </a:solidFill>
                <a:latin typeface="Menlo"/>
                <a:ea typeface="Menlo"/>
                <a:cs typeface="Menlo"/>
              </a:rPr>
              <a:t>if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20712811-6B83-4EC4-8AFF-BCEBD691E6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78230" y="2733675"/>
            <a:ext cx="5619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E6EDF7"/>
                </a:solidFill>
                <a:latin typeface="Menlo"/>
                <a:ea typeface="Menlo"/>
                <a:cs typeface="Menlo"/>
              </a:defRPr>
            </a:pPr>
            <a:r>
              <a:rPr sz="1275" b="0">
                <a:solidFill>
                  <a:srgbClr val="E6EDF7"/>
                </a:solidFill>
                <a:latin typeface="Menlo"/>
                <a:ea typeface="Menlo"/>
                <a:cs typeface="Menlo"/>
              </a:rPr>
              <a:t> (!fs::exists(name) || fs::is_directory(name)) {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68D66DA9-55A2-4CD5-8B77-08CEDBFD01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009900"/>
            <a:ext cx="5619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E6EDF7"/>
                </a:solidFill>
                <a:latin typeface="Menlo"/>
                <a:ea typeface="Menlo"/>
                <a:cs typeface="Menlo"/>
              </a:defRPr>
            </a:pPr>
            <a:r>
              <a:rPr sz="1275" b="0">
                <a:solidFill>
                  <a:srgbClr val="E6EDF7"/>
                </a:solidFill>
                <a:latin typeface="Menlo"/>
                <a:ea typeface="Menlo"/>
                <a:cs typeface="Menlo"/>
              </a:rPr>
              <a:t>    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BEAA82B8-133C-4F4C-8AAF-4564B7F446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78230" y="3009900"/>
            <a:ext cx="5619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82AAFF"/>
                </a:solidFill>
                <a:latin typeface="Menlo"/>
                <a:ea typeface="Menlo"/>
                <a:cs typeface="Menlo"/>
              </a:defRPr>
            </a:pPr>
            <a:r>
              <a:rPr sz="1275" b="0">
                <a:solidFill>
                  <a:srgbClr val="82AAFF"/>
                </a:solidFill>
                <a:latin typeface="Menlo"/>
                <a:ea typeface="Menlo"/>
                <a:cs typeface="Menlo"/>
              </a:rPr>
              <a:t>cout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8EEC998C-D04A-4CAE-96B9-E44DE16ADE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70660" y="3009900"/>
            <a:ext cx="5619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E6EDF7"/>
                </a:solidFill>
                <a:latin typeface="Menlo"/>
                <a:ea typeface="Menlo"/>
                <a:cs typeface="Menlo"/>
              </a:defRPr>
            </a:pPr>
            <a:r>
              <a:rPr sz="1275" b="0">
                <a:solidFill>
                  <a:srgbClr val="E6EDF7"/>
                </a:solidFill>
                <a:latin typeface="Menlo"/>
                <a:ea typeface="Menlo"/>
                <a:cs typeface="Menlo"/>
              </a:rPr>
              <a:t> &lt;&lt; 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1383CE87-69F4-4CB6-9E94-F503C77FEB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63090" y="3009900"/>
            <a:ext cx="5619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C3E88D"/>
                </a:solidFill>
                <a:latin typeface="Menlo"/>
                <a:ea typeface="Menlo"/>
                <a:cs typeface="Menlo"/>
              </a:defRPr>
            </a:pPr>
            <a:r>
              <a:rPr sz="1275" b="0">
                <a:solidFill>
                  <a:srgbClr val="C3E88D"/>
                </a:solidFill>
                <a:latin typeface="Menlo"/>
                <a:ea typeface="Menlo"/>
                <a:cs typeface="Menlo"/>
              </a:rPr>
              <a:t>"找不到普通文件："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02E51736-2087-445B-B195-E4961C9BAD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44165" y="3009900"/>
            <a:ext cx="5619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E6EDF7"/>
                </a:solidFill>
                <a:latin typeface="Menlo"/>
                <a:ea typeface="Menlo"/>
                <a:cs typeface="Menlo"/>
              </a:defRPr>
            </a:pPr>
            <a:r>
              <a:rPr sz="1275" b="0">
                <a:solidFill>
                  <a:srgbClr val="E6EDF7"/>
                </a:solidFill>
                <a:latin typeface="Menlo"/>
                <a:ea typeface="Menlo"/>
                <a:cs typeface="Menlo"/>
              </a:rPr>
              <a:t> &lt;&lt; name &lt;&lt; 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545B6575-C82B-4918-AA35-532AA1A582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21455" y="3009900"/>
            <a:ext cx="5619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82AAFF"/>
                </a:solidFill>
                <a:latin typeface="Menlo"/>
                <a:ea typeface="Menlo"/>
                <a:cs typeface="Menlo"/>
              </a:defRPr>
            </a:pPr>
            <a:r>
              <a:rPr sz="1275" b="0">
                <a:solidFill>
                  <a:srgbClr val="82AAFF"/>
                </a:solidFill>
                <a:latin typeface="Menlo"/>
                <a:ea typeface="Menlo"/>
                <a:cs typeface="Menlo"/>
              </a:rPr>
              <a:t>endl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CF0ABE55-5ACF-4C53-ABBA-41163DDE32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13885" y="3009900"/>
            <a:ext cx="5619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E6EDF7"/>
                </a:solidFill>
                <a:latin typeface="Menlo"/>
                <a:ea typeface="Menlo"/>
                <a:cs typeface="Menlo"/>
              </a:defRPr>
            </a:pPr>
            <a:r>
              <a:rPr sz="1275" b="0">
                <a:solidFill>
                  <a:srgbClr val="E6EDF7"/>
                </a:solidFill>
                <a:latin typeface="Menlo"/>
                <a:ea typeface="Menlo"/>
                <a:cs typeface="Menlo"/>
              </a:rPr>
              <a:t>;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40CE4AF8-7326-4353-BAAE-5A281EEA4F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286125"/>
            <a:ext cx="5619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E6EDF7"/>
                </a:solidFill>
                <a:latin typeface="Menlo"/>
                <a:ea typeface="Menlo"/>
                <a:cs typeface="Menlo"/>
              </a:defRPr>
            </a:pPr>
            <a:r>
              <a:rPr sz="1275" b="0">
                <a:solidFill>
                  <a:srgbClr val="E6EDF7"/>
                </a:solidFill>
                <a:latin typeface="Menlo"/>
                <a:ea typeface="Menlo"/>
                <a:cs typeface="Menlo"/>
              </a:rPr>
              <a:t>    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A9D6569C-1B57-47D5-97FB-E47161C0C6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78230" y="3286125"/>
            <a:ext cx="5619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C792EA"/>
                </a:solidFill>
                <a:latin typeface="Menlo"/>
                <a:ea typeface="Menlo"/>
                <a:cs typeface="Menlo"/>
              </a:defRPr>
            </a:pPr>
            <a:r>
              <a:rPr sz="1275" b="0">
                <a:solidFill>
                  <a:srgbClr val="C792EA"/>
                </a:solidFill>
                <a:latin typeface="Menlo"/>
                <a:ea typeface="Menlo"/>
                <a:cs typeface="Menlo"/>
              </a:rPr>
              <a:t>return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7F16DBE1-DE1E-4F2B-B5EF-3015FBCADC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66875" y="3286125"/>
            <a:ext cx="5619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E6EDF7"/>
                </a:solidFill>
                <a:latin typeface="Menlo"/>
                <a:ea typeface="Menlo"/>
                <a:cs typeface="Menlo"/>
              </a:defRPr>
            </a:pPr>
            <a:r>
              <a:rPr sz="1275" b="0">
                <a:solidFill>
                  <a:srgbClr val="E6EDF7"/>
                </a:solidFill>
                <a:latin typeface="Menlo"/>
                <a:ea typeface="Menlo"/>
                <a:cs typeface="Menlo"/>
              </a:rPr>
              <a:t> false;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41A5163D-355F-4380-AAF8-2271DD4569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562350"/>
            <a:ext cx="5619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E6EDF7"/>
                </a:solidFill>
                <a:latin typeface="Menlo"/>
                <a:ea typeface="Menlo"/>
                <a:cs typeface="Menlo"/>
              </a:defRPr>
            </a:pPr>
            <a:r>
              <a:rPr sz="1275" b="0">
                <a:solidFill>
                  <a:srgbClr val="E6EDF7"/>
                </a:solidFill>
                <a:latin typeface="Menlo"/>
                <a:ea typeface="Menlo"/>
                <a:cs typeface="Menlo"/>
              </a:rPr>
              <a:t>  }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B6090C49-7ED9-4589-AC6A-53229C6C53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838575"/>
            <a:ext cx="5619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E6EDF7"/>
                </a:solidFill>
                <a:latin typeface="Menlo"/>
                <a:ea typeface="Menlo"/>
                <a:cs typeface="Menlo"/>
              </a:defRPr>
            </a:pPr>
            <a:r>
              <a:rPr sz="1275" b="0">
                <a:solidFill>
                  <a:srgbClr val="E6EDF7"/>
                </a:solidFill>
                <a:latin typeface="Menlo"/>
                <a:ea typeface="Menlo"/>
                <a:cs typeface="Menlo"/>
              </a:rPr>
              <a:t>  fs::copy_file(name, ".minigit/stage/" + name,</a:t>
            </a:r>
          </a:p>
        </p:txBody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A16DFB50-677B-4176-AC86-97A8DECC6B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114800"/>
            <a:ext cx="5619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E6EDF7"/>
                </a:solidFill>
                <a:latin typeface="Menlo"/>
                <a:ea typeface="Menlo"/>
                <a:cs typeface="Menlo"/>
              </a:defRPr>
            </a:pPr>
            <a:r>
              <a:rPr sz="1275" b="0">
                <a:solidFill>
                  <a:srgbClr val="E6EDF7"/>
                </a:solidFill>
                <a:latin typeface="Menlo"/>
                <a:ea typeface="Menlo"/>
                <a:cs typeface="Menlo"/>
              </a:rPr>
              <a:t>                fs::copy_options::overwrite_existing);</a:t>
            </a:r>
          </a:p>
        </p:txBody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E9C4CF57-100F-4D80-84E7-80342A6B1F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391025"/>
            <a:ext cx="5619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E6EDF7"/>
                </a:solidFill>
                <a:latin typeface="Menlo"/>
                <a:ea typeface="Menlo"/>
                <a:cs typeface="Menlo"/>
              </a:defRPr>
            </a:pPr>
            <a:r>
              <a:rPr sz="1275" b="0">
                <a:solidFill>
                  <a:srgbClr val="E6EDF7"/>
                </a:solidFill>
                <a:latin typeface="Menlo"/>
                <a:ea typeface="Menlo"/>
                <a:cs typeface="Menlo"/>
              </a:rPr>
              <a:t>  </a:t>
            </a:r>
          </a:p>
        </p:txBody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92BDF20B-CD57-4469-84F6-F02A99407F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2015" y="4391025"/>
            <a:ext cx="5619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C792EA"/>
                </a:solidFill>
                <a:latin typeface="Menlo"/>
                <a:ea typeface="Menlo"/>
                <a:cs typeface="Menlo"/>
              </a:defRPr>
            </a:pPr>
            <a:r>
              <a:rPr sz="1275" b="0">
                <a:solidFill>
                  <a:srgbClr val="C792EA"/>
                </a:solidFill>
                <a:latin typeface="Menlo"/>
                <a:ea typeface="Menlo"/>
                <a:cs typeface="Menlo"/>
              </a:rPr>
              <a:t>return</a:t>
            </a:r>
          </a:p>
        </p:txBody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97D85DD6-B7D9-40AF-AF90-90D33EFF7C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70660" y="4391025"/>
            <a:ext cx="5619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E6EDF7"/>
                </a:solidFill>
                <a:latin typeface="Menlo"/>
                <a:ea typeface="Menlo"/>
                <a:cs typeface="Menlo"/>
              </a:defRPr>
            </a:pPr>
            <a:r>
              <a:rPr sz="1275" b="0">
                <a:solidFill>
                  <a:srgbClr val="E6EDF7"/>
                </a:solidFill>
                <a:latin typeface="Menlo"/>
                <a:ea typeface="Menlo"/>
                <a:cs typeface="Menlo"/>
              </a:rPr>
              <a:t> true;</a:t>
            </a:r>
          </a:p>
        </p:txBody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FABDE567-F12B-43C3-A4DB-C77EE92710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667250"/>
            <a:ext cx="5619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E6EDF7"/>
                </a:solidFill>
                <a:latin typeface="Menlo"/>
                <a:ea typeface="Menlo"/>
                <a:cs typeface="Menlo"/>
              </a:defRPr>
            </a:pPr>
            <a:r>
              <a:rPr sz="1275" b="0">
                <a:solidFill>
                  <a:srgbClr val="E6EDF7"/>
                </a:solidFill>
                <a:latin typeface="Menlo"/>
                <a:ea typeface="Menlo"/>
                <a:cs typeface="Menlo"/>
              </a:rPr>
              <a:t>}</a:t>
            </a:r>
          </a:p>
        </p:txBody>
      </p:sp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FE6BEC05-3DAC-48B1-B678-CB976586DF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86550" y="2419350"/>
            <a:ext cx="85725" cy="857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56A8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4" name="">
            <a:extLst xmlns:a="http://schemas.openxmlformats.org/drawingml/2006/main">
              <a:ext uri="{FF2B5EF4-FFF2-40B4-BE49-F238E27FC236}">
                <a16:creationId xmlns:a16="http://schemas.microsoft.com/office/drawing/2014/main" id="{1149534E-3AA6-40D5-BD7E-10681482B7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34200" y="2324100"/>
            <a:ext cx="4476750" cy="4476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425" b="0">
                <a:solidFill>
                  <a:srgbClr val="F7F8FC"/>
                </a:solidFill>
                <a:latin typeface="Helvetica Neue"/>
                <a:ea typeface="Helvetica Neue"/>
                <a:cs typeface="Helvetica Neue"/>
              </a:defRPr>
            </a:pPr>
            <a:r>
              <a:rPr sz="1425" b="0">
                <a:solidFill>
                  <a:srgbClr val="F7F8FC"/>
                </a:solidFill>
                <a:latin typeface="Helvetica Neue"/>
                <a:ea typeface="Helvetica Neue"/>
                <a:cs typeface="Helvetica Neue"/>
              </a:rPr>
              <a:t>只接受存在的普通文件</a:t>
            </a:r>
          </a:p>
        </p:txBody>
      </p:sp>
      <p:sp>
        <p:nvSpPr>
          <p:cNvPr id="35" name="">
            <a:extLst xmlns:a="http://schemas.openxmlformats.org/drawingml/2006/main">
              <a:ext uri="{FF2B5EF4-FFF2-40B4-BE49-F238E27FC236}">
                <a16:creationId xmlns:a16="http://schemas.microsoft.com/office/drawing/2014/main" id="{53357B4D-FBD1-45FF-99E3-9BBD0D08C8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86550" y="3057525"/>
            <a:ext cx="85725" cy="857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56A8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6" name="">
            <a:extLst xmlns:a="http://schemas.openxmlformats.org/drawingml/2006/main">
              <a:ext uri="{FF2B5EF4-FFF2-40B4-BE49-F238E27FC236}">
                <a16:creationId xmlns:a16="http://schemas.microsoft.com/office/drawing/2014/main" id="{F33B032D-D8E3-41B2-95D7-CD69E4A12A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34200" y="2962275"/>
            <a:ext cx="4476750" cy="4476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425" b="0">
                <a:solidFill>
                  <a:srgbClr val="F7F8FC"/>
                </a:solidFill>
                <a:latin typeface="Helvetica Neue"/>
                <a:ea typeface="Helvetica Neue"/>
                <a:cs typeface="Helvetica Neue"/>
              </a:defRPr>
            </a:pPr>
            <a:r>
              <a:rPr sz="1425" b="0">
                <a:solidFill>
                  <a:srgbClr val="F7F8FC"/>
                </a:solidFill>
                <a:latin typeface="Helvetica Neue"/>
                <a:ea typeface="Helvetica Neue"/>
                <a:cs typeface="Helvetica Neue"/>
              </a:rPr>
              <a:t>暂存区路径由程序决定</a:t>
            </a:r>
          </a:p>
        </p:txBody>
      </p:sp>
      <p:sp>
        <p:nvSpPr>
          <p:cNvPr id="37" name="">
            <a:extLst xmlns:a="http://schemas.openxmlformats.org/drawingml/2006/main">
              <a:ext uri="{FF2B5EF4-FFF2-40B4-BE49-F238E27FC236}">
                <a16:creationId xmlns:a16="http://schemas.microsoft.com/office/drawing/2014/main" id="{AC67BD85-70C1-408E-B6E1-AB1A84627C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86550" y="3695700"/>
            <a:ext cx="85725" cy="857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56A8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8" name="">
            <a:extLst xmlns:a="http://schemas.openxmlformats.org/drawingml/2006/main">
              <a:ext uri="{FF2B5EF4-FFF2-40B4-BE49-F238E27FC236}">
                <a16:creationId xmlns:a16="http://schemas.microsoft.com/office/drawing/2014/main" id="{73C04D6B-BD90-4963-BE19-389C8E5829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34200" y="3600450"/>
            <a:ext cx="4476750" cy="4476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425" b="0">
                <a:solidFill>
                  <a:srgbClr val="F7F8FC"/>
                </a:solidFill>
                <a:latin typeface="Helvetica Neue"/>
                <a:ea typeface="Helvetica Neue"/>
                <a:cs typeface="Helvetica Neue"/>
              </a:defRPr>
            </a:pPr>
            <a:r>
              <a:rPr sz="1425" b="0">
                <a:solidFill>
                  <a:srgbClr val="F7F8FC"/>
                </a:solidFill>
                <a:latin typeface="Helvetica Neue"/>
                <a:ea typeface="Helvetica Neue"/>
                <a:cs typeface="Helvetica Neue"/>
              </a:rPr>
              <a:t>覆盖 stage 中同名文件是合理的</a:t>
            </a:r>
          </a:p>
        </p:txBody>
      </p:sp>
      <p:sp>
        <p:nvSpPr>
          <p:cNvPr id="39" name="">
            <a:extLst xmlns:a="http://schemas.openxmlformats.org/drawingml/2006/main">
              <a:ext uri="{FF2B5EF4-FFF2-40B4-BE49-F238E27FC236}">
                <a16:creationId xmlns:a16="http://schemas.microsoft.com/office/drawing/2014/main" id="{8273CF86-3954-4E93-B8A1-EFA994EB35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86550" y="4333875"/>
            <a:ext cx="85725" cy="857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56A8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0" name="">
            <a:extLst xmlns:a="http://schemas.openxmlformats.org/drawingml/2006/main">
              <a:ext uri="{FF2B5EF4-FFF2-40B4-BE49-F238E27FC236}">
                <a16:creationId xmlns:a16="http://schemas.microsoft.com/office/drawing/2014/main" id="{D3A8EA37-A665-4008-9CF2-6E0FEDC16F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34200" y="4238625"/>
            <a:ext cx="4476750" cy="4476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425" b="0">
                <a:solidFill>
                  <a:srgbClr val="F7F8FC"/>
                </a:solidFill>
                <a:latin typeface="Helvetica Neue"/>
                <a:ea typeface="Helvetica Neue"/>
                <a:cs typeface="Helvetica Neue"/>
              </a:defRPr>
            </a:pPr>
            <a:r>
              <a:rPr sz="1425" b="0">
                <a:solidFill>
                  <a:srgbClr val="F7F8FC"/>
                </a:solidFill>
                <a:latin typeface="Helvetica Neue"/>
                <a:ea typeface="Helvetica Neue"/>
                <a:cs typeface="Helvetica Neue"/>
              </a:rPr>
              <a:t>真实 Git 的 index 更复杂</a:t>
            </a:r>
          </a:p>
        </p:txBody>
      </p:sp>
    </p:spTree>
    <p:extLst>
      <p:ext uri="{BB962C8B-B14F-4D97-AF65-F5344CB8AC3E}">
        <p14:creationId xmlns:p14="http://schemas.microsoft.com/office/powerpoint/2010/main" val="1698278523"/>
      </p:ext>
    </p:extLst>
  </p:cSld>
</p:sld>
</file>

<file path=ppt/slides/slide12.xml><?xml version="1.0" encoding="utf-8"?>
<p:sld xmlns:p="http://schemas.openxmlformats.org/presentationml/2006/main">
  <p:cSld>
    <p:bg>
      <p:bgPr>
        <a:solidFill xmlns:a="http://schemas.openxmlformats.org/drawingml/2006/main">
          <a:srgbClr val="0B1020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47" name="">
            <a:extLst xmlns:a="http://schemas.openxmlformats.org/drawingml/2006/main">
              <a:ext uri="{FF2B5EF4-FFF2-40B4-BE49-F238E27FC236}">
                <a16:creationId xmlns:a16="http://schemas.microsoft.com/office/drawing/2014/main" id="{3D5F7233-8A4D-4CFD-9EFE-B85741E28E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342900"/>
            <a:ext cx="112776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56A8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C0501DE7-8832-4992-92CD-35A471ED51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533400"/>
            <a:ext cx="6667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AAB4C8"/>
                </a:solidFill>
                <a:latin typeface="Helvetica Neue"/>
                <a:ea typeface="Helvetica Neue"/>
                <a:cs typeface="Helvetica Neue"/>
              </a:defRPr>
            </a:pPr>
            <a:r>
              <a:rPr sz="1125" b="1">
                <a:solidFill>
                  <a:srgbClr val="AAB4C8"/>
                </a:solidFill>
                <a:latin typeface="Helvetica Neue"/>
                <a:ea typeface="Helvetica Neue"/>
                <a:cs typeface="Helvetica Neue"/>
              </a:rPr>
              <a:t>2026 新生暑期技术实践培训 · 第 6 讲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C10993DF-3D48-460C-BD6A-FE24FD8CE1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933450"/>
            <a:ext cx="10763250" cy="523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850" b="1">
                <a:solidFill>
                  <a:srgbClr val="F7F8FC"/>
                </a:solidFill>
                <a:latin typeface="Helvetica Neue"/>
                <a:ea typeface="Helvetica Neue"/>
                <a:cs typeface="Helvetica Neue"/>
              </a:defRPr>
            </a:pPr>
            <a:r>
              <a:rPr sz="2850" b="1">
                <a:solidFill>
                  <a:srgbClr val="F7F8FC"/>
                </a:solidFill>
                <a:latin typeface="Helvetica Neue"/>
                <a:ea typeface="Helvetica Neue"/>
                <a:cs typeface="Helvetica Neue"/>
              </a:rPr>
              <a:t>命令行入口：把参数交给 add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9283D548-76A8-4A94-A720-9920670155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0" y="6324600"/>
            <a:ext cx="571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AAB4C8"/>
                </a:solidFill>
                <a:latin typeface="Helvetica Neue"/>
                <a:ea typeface="Helvetica Neue"/>
                <a:cs typeface="Helvetica Neue"/>
              </a:defRPr>
            </a:pPr>
            <a:r>
              <a:rPr sz="1125" b="1">
                <a:solidFill>
                  <a:srgbClr val="AAB4C8"/>
                </a:solidFill>
                <a:latin typeface="Helvetica Neue"/>
                <a:ea typeface="Helvetica Neue"/>
                <a:cs typeface="Helvetica Neue"/>
              </a:rPr>
              <a:t>12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EA8DD381-BD3F-4E3C-B931-6F5691332C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1619250"/>
            <a:ext cx="106680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75" b="0">
                <a:solidFill>
                  <a:srgbClr val="AAB4C8"/>
                </a:solidFill>
                <a:latin typeface="Helvetica Neue"/>
                <a:ea typeface="Helvetica Neue"/>
                <a:cs typeface="Helvetica Neue"/>
              </a:defRPr>
            </a:pPr>
            <a:r>
              <a:rPr sz="1575" b="0">
                <a:solidFill>
                  <a:srgbClr val="AAB4C8"/>
                </a:solidFill>
                <a:latin typeface="Helvetica Neue"/>
                <a:ea typeface="Helvetica Neue"/>
                <a:cs typeface="Helvetica Neue"/>
              </a:rPr>
              <a:t>argv 是启动程序时附带的参数。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223B244C-C396-4B18-8406-79441CC5A9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2209800"/>
            <a:ext cx="5810250" cy="390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51D3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C566E5D1-1087-4314-BC0C-619CE81418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457450"/>
            <a:ext cx="5619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82AAFF"/>
                </a:solidFill>
                <a:latin typeface="Menlo"/>
                <a:ea typeface="Menlo"/>
                <a:cs typeface="Menlo"/>
              </a:defRPr>
            </a:pPr>
            <a:r>
              <a:rPr sz="1275" b="0">
                <a:solidFill>
                  <a:srgbClr val="82AAFF"/>
                </a:solidFill>
                <a:latin typeface="Menlo"/>
                <a:ea typeface="Menlo"/>
                <a:cs typeface="Menlo"/>
              </a:rPr>
              <a:t>int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7342B87D-14A3-4156-9E3E-7060C52461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80123" y="2457450"/>
            <a:ext cx="5619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E6EDF7"/>
                </a:solidFill>
                <a:latin typeface="Menlo"/>
                <a:ea typeface="Menlo"/>
                <a:cs typeface="Menlo"/>
              </a:defRPr>
            </a:pPr>
            <a:r>
              <a:rPr sz="1275" b="0">
                <a:solidFill>
                  <a:srgbClr val="E6EDF7"/>
                </a:solidFill>
                <a:latin typeface="Menlo"/>
                <a:ea typeface="Menlo"/>
                <a:cs typeface="Menlo"/>
              </a:rPr>
              <a:t> 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47922325-BBCE-46F5-8C3D-D340497137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78230" y="2457450"/>
            <a:ext cx="5619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82AAFF"/>
                </a:solidFill>
                <a:latin typeface="Menlo"/>
                <a:ea typeface="Menlo"/>
                <a:cs typeface="Menlo"/>
              </a:defRPr>
            </a:pPr>
            <a:r>
              <a:rPr sz="1275" b="0">
                <a:solidFill>
                  <a:srgbClr val="82AAFF"/>
                </a:solidFill>
                <a:latin typeface="Menlo"/>
                <a:ea typeface="Menlo"/>
                <a:cs typeface="Menlo"/>
              </a:rPr>
              <a:t>main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07AC7366-4E53-490F-ACA6-C2E27E7AD8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70660" y="2457450"/>
            <a:ext cx="5619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E6EDF7"/>
                </a:solidFill>
                <a:latin typeface="Menlo"/>
                <a:ea typeface="Menlo"/>
                <a:cs typeface="Menlo"/>
              </a:defRPr>
            </a:pPr>
            <a:r>
              <a:rPr sz="1275" b="0">
                <a:solidFill>
                  <a:srgbClr val="E6EDF7"/>
                </a:solidFill>
                <a:latin typeface="Menlo"/>
                <a:ea typeface="Menlo"/>
                <a:cs typeface="Menlo"/>
              </a:rPr>
              <a:t>(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6E2ACEC4-16D8-4EFA-A80A-E22CF83FB2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68768" y="2457450"/>
            <a:ext cx="5619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82AAFF"/>
                </a:solidFill>
                <a:latin typeface="Menlo"/>
                <a:ea typeface="Menlo"/>
                <a:cs typeface="Menlo"/>
              </a:defRPr>
            </a:pPr>
            <a:r>
              <a:rPr sz="1275" b="0">
                <a:solidFill>
                  <a:srgbClr val="82AAFF"/>
                </a:solidFill>
                <a:latin typeface="Menlo"/>
                <a:ea typeface="Menlo"/>
                <a:cs typeface="Menlo"/>
              </a:rPr>
              <a:t>int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75AD88B5-25AE-41D3-83EF-EEC01CE60F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63090" y="2457450"/>
            <a:ext cx="5619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E6EDF7"/>
                </a:solidFill>
                <a:latin typeface="Menlo"/>
                <a:ea typeface="Menlo"/>
                <a:cs typeface="Menlo"/>
              </a:defRPr>
            </a:pPr>
            <a:r>
              <a:rPr sz="1275" b="0">
                <a:solidFill>
                  <a:srgbClr val="E6EDF7"/>
                </a:solidFill>
                <a:latin typeface="Menlo"/>
                <a:ea typeface="Menlo"/>
                <a:cs typeface="Menlo"/>
              </a:rPr>
              <a:t> argc, char* argv[]) {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76C855D6-B579-4BED-A476-F2CB1D3809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733675"/>
            <a:ext cx="5619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E6EDF7"/>
                </a:solidFill>
                <a:latin typeface="Menlo"/>
                <a:ea typeface="Menlo"/>
                <a:cs typeface="Menlo"/>
              </a:defRPr>
            </a:pPr>
            <a:r>
              <a:rPr sz="1275" b="0">
                <a:solidFill>
                  <a:srgbClr val="E6EDF7"/>
                </a:solidFill>
                <a:latin typeface="Menlo"/>
                <a:ea typeface="Menlo"/>
                <a:cs typeface="Menlo"/>
              </a:rPr>
              <a:t>  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ED6C0E6C-6285-4410-AA7C-94E4B672AE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2015" y="2733675"/>
            <a:ext cx="5619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C792EA"/>
                </a:solidFill>
                <a:latin typeface="Menlo"/>
                <a:ea typeface="Menlo"/>
                <a:cs typeface="Menlo"/>
              </a:defRPr>
            </a:pPr>
            <a:r>
              <a:rPr sz="1275" b="0">
                <a:solidFill>
                  <a:srgbClr val="C792EA"/>
                </a:solidFill>
                <a:latin typeface="Menlo"/>
                <a:ea typeface="Menlo"/>
                <a:cs typeface="Menlo"/>
              </a:rPr>
              <a:t>if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B5914FF9-2A15-401E-99D6-2E0A487930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78230" y="2733675"/>
            <a:ext cx="5619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E6EDF7"/>
                </a:solidFill>
                <a:latin typeface="Menlo"/>
                <a:ea typeface="Menlo"/>
                <a:cs typeface="Menlo"/>
              </a:defRPr>
            </a:pPr>
            <a:r>
              <a:rPr sz="1275" b="0">
                <a:solidFill>
                  <a:srgbClr val="E6EDF7"/>
                </a:solidFill>
                <a:latin typeface="Menlo"/>
                <a:ea typeface="Menlo"/>
                <a:cs typeface="Menlo"/>
              </a:rPr>
              <a:t> (argc &lt; 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55CA4693-7E11-4F1B-BE7C-8B22F40993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61198" y="2733675"/>
            <a:ext cx="5619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F78C6C"/>
                </a:solidFill>
                <a:latin typeface="Menlo"/>
                <a:ea typeface="Menlo"/>
                <a:cs typeface="Menlo"/>
              </a:defRPr>
            </a:pPr>
            <a:r>
              <a:rPr sz="1275" b="0">
                <a:solidFill>
                  <a:srgbClr val="F78C6C"/>
                </a:solidFill>
                <a:latin typeface="Menlo"/>
                <a:ea typeface="Menlo"/>
                <a:cs typeface="Menlo"/>
              </a:rPr>
              <a:t>2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01DFD9B6-188E-459E-AC9D-CB8F774CF7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59305" y="2733675"/>
            <a:ext cx="5619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E6EDF7"/>
                </a:solidFill>
                <a:latin typeface="Menlo"/>
                <a:ea typeface="Menlo"/>
                <a:cs typeface="Menlo"/>
              </a:defRPr>
            </a:pPr>
            <a:r>
              <a:rPr sz="1275" b="0">
                <a:solidFill>
                  <a:srgbClr val="E6EDF7"/>
                </a:solidFill>
                <a:latin typeface="Menlo"/>
                <a:ea typeface="Menlo"/>
                <a:cs typeface="Menlo"/>
              </a:rPr>
              <a:t>) 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A81B5F99-028A-479B-BE2E-F2D712E8A7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55520" y="2733675"/>
            <a:ext cx="5619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C792EA"/>
                </a:solidFill>
                <a:latin typeface="Menlo"/>
                <a:ea typeface="Menlo"/>
                <a:cs typeface="Menlo"/>
              </a:defRPr>
            </a:pPr>
            <a:r>
              <a:rPr sz="1275" b="0">
                <a:solidFill>
                  <a:srgbClr val="C792EA"/>
                </a:solidFill>
                <a:latin typeface="Menlo"/>
                <a:ea typeface="Menlo"/>
                <a:cs typeface="Menlo"/>
              </a:rPr>
              <a:t>return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4205674A-8667-48C9-BAEE-EB777F9504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44165" y="2733675"/>
            <a:ext cx="5619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E6EDF7"/>
                </a:solidFill>
                <a:latin typeface="Menlo"/>
                <a:ea typeface="Menlo"/>
                <a:cs typeface="Menlo"/>
              </a:defRPr>
            </a:pPr>
            <a:r>
              <a:rPr sz="1275" b="0">
                <a:solidFill>
                  <a:srgbClr val="E6EDF7"/>
                </a:solidFill>
                <a:latin typeface="Menlo"/>
                <a:ea typeface="Menlo"/>
                <a:cs typeface="Menlo"/>
              </a:rPr>
              <a:t> 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B0E9AD7F-CFEC-4925-9CDA-B3325EC50F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42273" y="2733675"/>
            <a:ext cx="5619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F78C6C"/>
                </a:solidFill>
                <a:latin typeface="Menlo"/>
                <a:ea typeface="Menlo"/>
                <a:cs typeface="Menlo"/>
              </a:defRPr>
            </a:pPr>
            <a:r>
              <a:rPr sz="1275" b="0">
                <a:solidFill>
                  <a:srgbClr val="F78C6C"/>
                </a:solidFill>
                <a:latin typeface="Menlo"/>
                <a:ea typeface="Menlo"/>
                <a:cs typeface="Menlo"/>
              </a:rPr>
              <a:t>1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5CA319B5-DE05-4D1F-A321-91221B022F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40380" y="2733675"/>
            <a:ext cx="5619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E6EDF7"/>
                </a:solidFill>
                <a:latin typeface="Menlo"/>
                <a:ea typeface="Menlo"/>
                <a:cs typeface="Menlo"/>
              </a:defRPr>
            </a:pPr>
            <a:r>
              <a:rPr sz="1275" b="0">
                <a:solidFill>
                  <a:srgbClr val="E6EDF7"/>
                </a:solidFill>
                <a:latin typeface="Menlo"/>
                <a:ea typeface="Menlo"/>
                <a:cs typeface="Menlo"/>
              </a:rPr>
              <a:t>;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5A1FABBA-F663-4FB6-833F-CB05C74C7E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009900"/>
            <a:ext cx="5619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E6EDF7"/>
                </a:solidFill>
                <a:latin typeface="Menlo"/>
                <a:ea typeface="Menlo"/>
                <a:cs typeface="Menlo"/>
              </a:defRPr>
            </a:pPr>
            <a:r>
              <a:rPr sz="1275" b="0">
                <a:solidFill>
                  <a:srgbClr val="E6EDF7"/>
                </a:solidFill>
                <a:latin typeface="Menlo"/>
                <a:ea typeface="Menlo"/>
                <a:cs typeface="Menlo"/>
              </a:rPr>
              <a:t>  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50C835BB-9AC5-4147-A793-B823048548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2015" y="3009900"/>
            <a:ext cx="5619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82AAFF"/>
                </a:solidFill>
                <a:latin typeface="Menlo"/>
                <a:ea typeface="Menlo"/>
                <a:cs typeface="Menlo"/>
              </a:defRPr>
            </a:pPr>
            <a:r>
              <a:rPr sz="1275" b="0">
                <a:solidFill>
                  <a:srgbClr val="82AAFF"/>
                </a:solidFill>
                <a:latin typeface="Menlo"/>
                <a:ea typeface="Menlo"/>
                <a:cs typeface="Menlo"/>
              </a:rPr>
              <a:t>string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FA9384D4-7B42-4897-8B52-DC826B0D5B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70660" y="3009900"/>
            <a:ext cx="5619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E6EDF7"/>
                </a:solidFill>
                <a:latin typeface="Menlo"/>
                <a:ea typeface="Menlo"/>
                <a:cs typeface="Menlo"/>
              </a:defRPr>
            </a:pPr>
            <a:r>
              <a:rPr sz="1275" b="0">
                <a:solidFill>
                  <a:srgbClr val="E6EDF7"/>
                </a:solidFill>
                <a:latin typeface="Menlo"/>
                <a:ea typeface="Menlo"/>
                <a:cs typeface="Menlo"/>
              </a:rPr>
              <a:t> cmd = argv[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CA6A6C34-3BE9-47FD-972F-7E5AA69F35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47950" y="3009900"/>
            <a:ext cx="5619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F78C6C"/>
                </a:solidFill>
                <a:latin typeface="Menlo"/>
                <a:ea typeface="Menlo"/>
                <a:cs typeface="Menlo"/>
              </a:defRPr>
            </a:pPr>
            <a:r>
              <a:rPr sz="1275" b="0">
                <a:solidFill>
                  <a:srgbClr val="F78C6C"/>
                </a:solidFill>
                <a:latin typeface="Menlo"/>
                <a:ea typeface="Menlo"/>
                <a:cs typeface="Menlo"/>
              </a:rPr>
              <a:t>1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87E61AD4-B952-46DC-A3B5-A4213CD74F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46058" y="3009900"/>
            <a:ext cx="5619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E6EDF7"/>
                </a:solidFill>
                <a:latin typeface="Menlo"/>
                <a:ea typeface="Menlo"/>
                <a:cs typeface="Menlo"/>
              </a:defRPr>
            </a:pPr>
            <a:r>
              <a:rPr sz="1275" b="0">
                <a:solidFill>
                  <a:srgbClr val="E6EDF7"/>
                </a:solidFill>
                <a:latin typeface="Menlo"/>
                <a:ea typeface="Menlo"/>
                <a:cs typeface="Menlo"/>
              </a:rPr>
              <a:t>];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7C580F19-8C78-4926-A807-F1CF373971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286125"/>
            <a:ext cx="5619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E6EDF7"/>
                </a:solidFill>
                <a:latin typeface="Menlo"/>
                <a:ea typeface="Menlo"/>
                <a:cs typeface="Menlo"/>
              </a:defRPr>
            </a:pPr>
            <a:r>
              <a:rPr sz="1275" b="0">
                <a:solidFill>
                  <a:srgbClr val="E6EDF7"/>
                </a:solidFill>
                <a:latin typeface="Menlo"/>
                <a:ea typeface="Menlo"/>
                <a:cs typeface="Menlo"/>
              </a:rPr>
              <a:t>  </a:t>
            </a:r>
          </a:p>
        </p:txBody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262ECE10-13DD-45AC-943C-70965C058C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2015" y="3286125"/>
            <a:ext cx="5619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C792EA"/>
                </a:solidFill>
                <a:latin typeface="Menlo"/>
                <a:ea typeface="Menlo"/>
                <a:cs typeface="Menlo"/>
              </a:defRPr>
            </a:pPr>
            <a:r>
              <a:rPr sz="1275" b="0">
                <a:solidFill>
                  <a:srgbClr val="C792EA"/>
                </a:solidFill>
                <a:latin typeface="Menlo"/>
                <a:ea typeface="Menlo"/>
                <a:cs typeface="Menlo"/>
              </a:rPr>
              <a:t>if</a:t>
            </a:r>
          </a:p>
        </p:txBody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EB0C3368-1CAB-4C79-9082-1C705B62B0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78230" y="3286125"/>
            <a:ext cx="5619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E6EDF7"/>
                </a:solidFill>
                <a:latin typeface="Menlo"/>
                <a:ea typeface="Menlo"/>
                <a:cs typeface="Menlo"/>
              </a:defRPr>
            </a:pPr>
            <a:r>
              <a:rPr sz="1275" b="0">
                <a:solidFill>
                  <a:srgbClr val="E6EDF7"/>
                </a:solidFill>
                <a:latin typeface="Menlo"/>
                <a:ea typeface="Menlo"/>
                <a:cs typeface="Menlo"/>
              </a:rPr>
              <a:t> (cmd == </a:t>
            </a:r>
          </a:p>
        </p:txBody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6327ECED-1BF9-449E-B56A-665870F8D0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61198" y="3286125"/>
            <a:ext cx="5619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C3E88D"/>
                </a:solidFill>
                <a:latin typeface="Menlo"/>
                <a:ea typeface="Menlo"/>
                <a:cs typeface="Menlo"/>
              </a:defRPr>
            </a:pPr>
            <a:r>
              <a:rPr sz="1275" b="0">
                <a:solidFill>
                  <a:srgbClr val="C3E88D"/>
                </a:solidFill>
                <a:latin typeface="Menlo"/>
                <a:ea typeface="Menlo"/>
                <a:cs typeface="Menlo"/>
              </a:rPr>
              <a:t>"add"</a:t>
            </a:r>
          </a:p>
        </p:txBody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AB10D86B-8629-428F-B183-476DAA9DA4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51735" y="3286125"/>
            <a:ext cx="5619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E6EDF7"/>
                </a:solidFill>
                <a:latin typeface="Menlo"/>
                <a:ea typeface="Menlo"/>
                <a:cs typeface="Menlo"/>
              </a:defRPr>
            </a:pPr>
            <a:r>
              <a:rPr sz="1275" b="0">
                <a:solidFill>
                  <a:srgbClr val="E6EDF7"/>
                </a:solidFill>
                <a:latin typeface="Menlo"/>
                <a:ea typeface="Menlo"/>
                <a:cs typeface="Menlo"/>
              </a:rPr>
              <a:t> &amp;&amp; argc == </a:t>
            </a:r>
          </a:p>
        </p:txBody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D1EA326D-709C-4D6F-ACB4-621D246AE5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29025" y="3286125"/>
            <a:ext cx="5619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F78C6C"/>
                </a:solidFill>
                <a:latin typeface="Menlo"/>
                <a:ea typeface="Menlo"/>
                <a:cs typeface="Menlo"/>
              </a:defRPr>
            </a:pPr>
            <a:r>
              <a:rPr sz="1275" b="0">
                <a:solidFill>
                  <a:srgbClr val="F78C6C"/>
                </a:solidFill>
                <a:latin typeface="Menlo"/>
                <a:ea typeface="Menlo"/>
                <a:cs typeface="Menlo"/>
              </a:rPr>
              <a:t>3</a:t>
            </a:r>
          </a:p>
        </p:txBody>
      </p:sp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9055A944-40ED-44AF-8B20-6A0F183AA4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727133" y="3286125"/>
            <a:ext cx="5619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E6EDF7"/>
                </a:solidFill>
                <a:latin typeface="Menlo"/>
                <a:ea typeface="Menlo"/>
                <a:cs typeface="Menlo"/>
              </a:defRPr>
            </a:pPr>
            <a:r>
              <a:rPr sz="1275" b="0">
                <a:solidFill>
                  <a:srgbClr val="E6EDF7"/>
                </a:solidFill>
                <a:latin typeface="Menlo"/>
                <a:ea typeface="Menlo"/>
                <a:cs typeface="Menlo"/>
              </a:rPr>
              <a:t>) {</a:t>
            </a:r>
          </a:p>
        </p:txBody>
      </p:sp>
      <p:sp>
        <p:nvSpPr>
          <p:cNvPr id="34" name="">
            <a:extLst xmlns:a="http://schemas.openxmlformats.org/drawingml/2006/main">
              <a:ext uri="{FF2B5EF4-FFF2-40B4-BE49-F238E27FC236}">
                <a16:creationId xmlns:a16="http://schemas.microsoft.com/office/drawing/2014/main" id="{F72514C6-9FB0-4EE5-A898-8B2A01ACD7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562350"/>
            <a:ext cx="5619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E6EDF7"/>
                </a:solidFill>
                <a:latin typeface="Menlo"/>
                <a:ea typeface="Menlo"/>
                <a:cs typeface="Menlo"/>
              </a:defRPr>
            </a:pPr>
            <a:r>
              <a:rPr sz="1275" b="0">
                <a:solidFill>
                  <a:srgbClr val="E6EDF7"/>
                </a:solidFill>
                <a:latin typeface="Menlo"/>
                <a:ea typeface="Menlo"/>
                <a:cs typeface="Menlo"/>
              </a:rPr>
              <a:t>    addFile(argv[</a:t>
            </a:r>
          </a:p>
        </p:txBody>
      </p:sp>
      <p:sp>
        <p:nvSpPr>
          <p:cNvPr id="35" name="">
            <a:extLst xmlns:a="http://schemas.openxmlformats.org/drawingml/2006/main">
              <a:ext uri="{FF2B5EF4-FFF2-40B4-BE49-F238E27FC236}">
                <a16:creationId xmlns:a16="http://schemas.microsoft.com/office/drawing/2014/main" id="{03F99EE6-E0AF-42F9-BEE1-5E31F9DB6A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353628" y="3562350"/>
            <a:ext cx="5619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F78C6C"/>
                </a:solidFill>
                <a:latin typeface="Menlo"/>
                <a:ea typeface="Menlo"/>
                <a:cs typeface="Menlo"/>
              </a:defRPr>
            </a:pPr>
            <a:r>
              <a:rPr sz="1275" b="0">
                <a:solidFill>
                  <a:srgbClr val="F78C6C"/>
                </a:solidFill>
                <a:latin typeface="Menlo"/>
                <a:ea typeface="Menlo"/>
                <a:cs typeface="Menlo"/>
              </a:rPr>
              <a:t>2</a:t>
            </a:r>
          </a:p>
        </p:txBody>
      </p:sp>
      <p:sp>
        <p:nvSpPr>
          <p:cNvPr id="36" name="">
            <a:extLst xmlns:a="http://schemas.openxmlformats.org/drawingml/2006/main">
              <a:ext uri="{FF2B5EF4-FFF2-40B4-BE49-F238E27FC236}">
                <a16:creationId xmlns:a16="http://schemas.microsoft.com/office/drawing/2014/main" id="{0485B5D8-9B8E-4FCC-B7E7-E09AE7EC00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51735" y="3562350"/>
            <a:ext cx="5619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E6EDF7"/>
                </a:solidFill>
                <a:latin typeface="Menlo"/>
                <a:ea typeface="Menlo"/>
                <a:cs typeface="Menlo"/>
              </a:defRPr>
            </a:pPr>
            <a:r>
              <a:rPr sz="1275" b="0">
                <a:solidFill>
                  <a:srgbClr val="E6EDF7"/>
                </a:solidFill>
                <a:latin typeface="Menlo"/>
                <a:ea typeface="Menlo"/>
                <a:cs typeface="Menlo"/>
              </a:rPr>
              <a:t>]);</a:t>
            </a:r>
          </a:p>
        </p:txBody>
      </p:sp>
      <p:sp>
        <p:nvSpPr>
          <p:cNvPr id="37" name="">
            <a:extLst xmlns:a="http://schemas.openxmlformats.org/drawingml/2006/main">
              <a:ext uri="{FF2B5EF4-FFF2-40B4-BE49-F238E27FC236}">
                <a16:creationId xmlns:a16="http://schemas.microsoft.com/office/drawing/2014/main" id="{AD704E62-902C-4DB4-80A0-A08DDD1ACD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838575"/>
            <a:ext cx="5619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E6EDF7"/>
                </a:solidFill>
                <a:latin typeface="Menlo"/>
                <a:ea typeface="Menlo"/>
                <a:cs typeface="Menlo"/>
              </a:defRPr>
            </a:pPr>
            <a:r>
              <a:rPr sz="1275" b="0">
                <a:solidFill>
                  <a:srgbClr val="E6EDF7"/>
                </a:solidFill>
                <a:latin typeface="Menlo"/>
                <a:ea typeface="Menlo"/>
                <a:cs typeface="Menlo"/>
              </a:rPr>
              <a:t>  }</a:t>
            </a:r>
          </a:p>
        </p:txBody>
      </p:sp>
      <p:sp>
        <p:nvSpPr>
          <p:cNvPr id="38" name="">
            <a:extLst xmlns:a="http://schemas.openxmlformats.org/drawingml/2006/main">
              <a:ext uri="{FF2B5EF4-FFF2-40B4-BE49-F238E27FC236}">
                <a16:creationId xmlns:a16="http://schemas.microsoft.com/office/drawing/2014/main" id="{60B99955-B6AA-4DD9-9165-6305DC6A49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114800"/>
            <a:ext cx="5619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E6EDF7"/>
                </a:solidFill>
                <a:latin typeface="Menlo"/>
                <a:ea typeface="Menlo"/>
                <a:cs typeface="Menlo"/>
              </a:defRPr>
            </a:pPr>
            <a:r>
              <a:rPr sz="1275" b="0">
                <a:solidFill>
                  <a:srgbClr val="E6EDF7"/>
                </a:solidFill>
                <a:latin typeface="Menlo"/>
                <a:ea typeface="Menlo"/>
                <a:cs typeface="Menlo"/>
              </a:rPr>
              <a:t>}</a:t>
            </a:r>
          </a:p>
        </p:txBody>
      </p:sp>
      <p:sp>
        <p:nvSpPr>
          <p:cNvPr id="39" name="">
            <a:extLst xmlns:a="http://schemas.openxmlformats.org/drawingml/2006/main">
              <a:ext uri="{FF2B5EF4-FFF2-40B4-BE49-F238E27FC236}">
                <a16:creationId xmlns:a16="http://schemas.microsoft.com/office/drawing/2014/main" id="{5721C6AE-2197-4628-8207-8DE159A9E9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86550" y="2419350"/>
            <a:ext cx="85725" cy="857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56A8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0" name="">
            <a:extLst xmlns:a="http://schemas.openxmlformats.org/drawingml/2006/main">
              <a:ext uri="{FF2B5EF4-FFF2-40B4-BE49-F238E27FC236}">
                <a16:creationId xmlns:a16="http://schemas.microsoft.com/office/drawing/2014/main" id="{2BA583A5-C7FF-4958-9FA8-7D039EDE0A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34200" y="2324100"/>
            <a:ext cx="4476750" cy="4476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425" b="0">
                <a:solidFill>
                  <a:srgbClr val="F7F8FC"/>
                </a:solidFill>
                <a:latin typeface="Helvetica Neue"/>
                <a:ea typeface="Helvetica Neue"/>
                <a:cs typeface="Helvetica Neue"/>
              </a:defRPr>
            </a:pPr>
            <a:r>
              <a:rPr sz="1425" b="0">
                <a:solidFill>
                  <a:srgbClr val="F7F8FC"/>
                </a:solidFill>
                <a:latin typeface="Helvetica Neue"/>
                <a:ea typeface="Helvetica Neue"/>
                <a:cs typeface="Helvetica Neue"/>
              </a:rPr>
              <a:t>./minigit add note.txt</a:t>
            </a:r>
          </a:p>
        </p:txBody>
      </p:sp>
      <p:sp>
        <p:nvSpPr>
          <p:cNvPr id="41" name="">
            <a:extLst xmlns:a="http://schemas.openxmlformats.org/drawingml/2006/main">
              <a:ext uri="{FF2B5EF4-FFF2-40B4-BE49-F238E27FC236}">
                <a16:creationId xmlns:a16="http://schemas.microsoft.com/office/drawing/2014/main" id="{DBA30E07-CB6E-427F-90D3-EE5E599CEF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86550" y="3057525"/>
            <a:ext cx="85725" cy="857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56A8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2" name="">
            <a:extLst xmlns:a="http://schemas.openxmlformats.org/drawingml/2006/main">
              <a:ext uri="{FF2B5EF4-FFF2-40B4-BE49-F238E27FC236}">
                <a16:creationId xmlns:a16="http://schemas.microsoft.com/office/drawing/2014/main" id="{1E44B4B9-3470-40B9-807E-9F9C12E558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34200" y="2962275"/>
            <a:ext cx="4476750" cy="4476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425" b="0">
                <a:solidFill>
                  <a:srgbClr val="F7F8FC"/>
                </a:solidFill>
                <a:latin typeface="Helvetica Neue"/>
                <a:ea typeface="Helvetica Neue"/>
                <a:cs typeface="Helvetica Neue"/>
              </a:defRPr>
            </a:pPr>
            <a:r>
              <a:rPr sz="1425" b="0">
                <a:solidFill>
                  <a:srgbClr val="F7F8FC"/>
                </a:solidFill>
                <a:latin typeface="Helvetica Neue"/>
                <a:ea typeface="Helvetica Neue"/>
                <a:cs typeface="Helvetica Neue"/>
              </a:rPr>
              <a:t>argc 统计参数个数</a:t>
            </a:r>
          </a:p>
        </p:txBody>
      </p:sp>
      <p:sp>
        <p:nvSpPr>
          <p:cNvPr id="43" name="">
            <a:extLst xmlns:a="http://schemas.openxmlformats.org/drawingml/2006/main">
              <a:ext uri="{FF2B5EF4-FFF2-40B4-BE49-F238E27FC236}">
                <a16:creationId xmlns:a16="http://schemas.microsoft.com/office/drawing/2014/main" id="{6C8F448A-0BEE-4AB2-A524-1097E50669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86550" y="3695700"/>
            <a:ext cx="85725" cy="857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56A8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4" name="">
            <a:extLst xmlns:a="http://schemas.openxmlformats.org/drawingml/2006/main">
              <a:ext uri="{FF2B5EF4-FFF2-40B4-BE49-F238E27FC236}">
                <a16:creationId xmlns:a16="http://schemas.microsoft.com/office/drawing/2014/main" id="{4B13955C-603E-47D4-98D2-AC0D3C5D6E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34200" y="3600450"/>
            <a:ext cx="4476750" cy="4476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425" b="0">
                <a:solidFill>
                  <a:srgbClr val="F7F8FC"/>
                </a:solidFill>
                <a:latin typeface="Helvetica Neue"/>
                <a:ea typeface="Helvetica Neue"/>
                <a:cs typeface="Helvetica Neue"/>
              </a:defRPr>
            </a:pPr>
            <a:r>
              <a:rPr sz="1425" b="0">
                <a:solidFill>
                  <a:srgbClr val="F7F8FC"/>
                </a:solidFill>
                <a:latin typeface="Helvetica Neue"/>
                <a:ea typeface="Helvetica Neue"/>
                <a:cs typeface="Helvetica Neue"/>
              </a:rPr>
              <a:t>argv[1] 是命令名</a:t>
            </a:r>
          </a:p>
        </p:txBody>
      </p:sp>
      <p:sp>
        <p:nvSpPr>
          <p:cNvPr id="45" name="">
            <a:extLst xmlns:a="http://schemas.openxmlformats.org/drawingml/2006/main">
              <a:ext uri="{FF2B5EF4-FFF2-40B4-BE49-F238E27FC236}">
                <a16:creationId xmlns:a16="http://schemas.microsoft.com/office/drawing/2014/main" id="{302A5971-A2C4-45E2-8668-057228204E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86550" y="4333875"/>
            <a:ext cx="85725" cy="857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56A8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6" name="">
            <a:extLst xmlns:a="http://schemas.openxmlformats.org/drawingml/2006/main">
              <a:ext uri="{FF2B5EF4-FFF2-40B4-BE49-F238E27FC236}">
                <a16:creationId xmlns:a16="http://schemas.microsoft.com/office/drawing/2014/main" id="{9378F5A8-B785-4F5A-85CC-A6A20E252A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34200" y="4238625"/>
            <a:ext cx="4476750" cy="4476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425" b="0">
                <a:solidFill>
                  <a:srgbClr val="F7F8FC"/>
                </a:solidFill>
                <a:latin typeface="Helvetica Neue"/>
                <a:ea typeface="Helvetica Neue"/>
                <a:cs typeface="Helvetica Neue"/>
              </a:defRPr>
            </a:pPr>
            <a:r>
              <a:rPr sz="1425" b="0">
                <a:solidFill>
                  <a:srgbClr val="F7F8FC"/>
                </a:solidFill>
                <a:latin typeface="Helvetica Neue"/>
                <a:ea typeface="Helvetica Neue"/>
                <a:cs typeface="Helvetica Neue"/>
              </a:rPr>
              <a:t>先限制格式，减少歧义</a:t>
            </a:r>
          </a:p>
        </p:txBody>
      </p:sp>
    </p:spTree>
    <p:extLst>
      <p:ext uri="{BB962C8B-B14F-4D97-AF65-F5344CB8AC3E}">
        <p14:creationId xmlns:p14="http://schemas.microsoft.com/office/powerpoint/2010/main" val="1725798595"/>
      </p:ext>
    </p:extLst>
  </p:cSld>
</p:sld>
</file>

<file path=ppt/slides/slide13.xml><?xml version="1.0" encoding="utf-8"?>
<p:sld xmlns:p="http://schemas.openxmlformats.org/presentationml/2006/main">
  <p:cSld>
    <p:bg>
      <p:bgPr>
        <a:solidFill xmlns:a="http://schemas.openxmlformats.org/drawingml/2006/main">
          <a:srgbClr val="0B1020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D1D99D63-D2F0-488C-9F2D-AFC81DB163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342900"/>
            <a:ext cx="112776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56A8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AD21BE44-7341-43AF-8E25-9F170708D4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533400"/>
            <a:ext cx="6667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AAB4C8"/>
                </a:solidFill>
                <a:latin typeface="Helvetica Neue"/>
                <a:ea typeface="Helvetica Neue"/>
                <a:cs typeface="Helvetica Neue"/>
              </a:defRPr>
            </a:pPr>
            <a:r>
              <a:rPr sz="1125" b="1">
                <a:solidFill>
                  <a:srgbClr val="AAB4C8"/>
                </a:solidFill>
                <a:latin typeface="Helvetica Neue"/>
                <a:ea typeface="Helvetica Neue"/>
                <a:cs typeface="Helvetica Neue"/>
              </a:rPr>
              <a:t>2026 新生暑期技术实践培训 · 第 6 讲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0D6031C3-712F-4651-96A5-1761A818DA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933450"/>
            <a:ext cx="10763250" cy="523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850" b="1">
                <a:solidFill>
                  <a:srgbClr val="F7F8FC"/>
                </a:solidFill>
                <a:latin typeface="Helvetica Neue"/>
                <a:ea typeface="Helvetica Neue"/>
                <a:cs typeface="Helvetica Neue"/>
              </a:defRPr>
            </a:pPr>
            <a:r>
              <a:rPr sz="2850" b="1">
                <a:solidFill>
                  <a:srgbClr val="F7F8FC"/>
                </a:solidFill>
                <a:latin typeface="Helvetica Neue"/>
                <a:ea typeface="Helvetica Neue"/>
                <a:cs typeface="Helvetica Neue"/>
              </a:rPr>
              <a:t>暂存不是锁定：验证副本关系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80F07E37-0E61-47AF-A5A9-A6C5F9DCDD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0" y="6324600"/>
            <a:ext cx="571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AAB4C8"/>
                </a:solidFill>
                <a:latin typeface="Helvetica Neue"/>
                <a:ea typeface="Helvetica Neue"/>
                <a:cs typeface="Helvetica Neue"/>
              </a:defRPr>
            </a:pPr>
            <a:r>
              <a:rPr sz="1125" b="1">
                <a:solidFill>
                  <a:srgbClr val="AAB4C8"/>
                </a:solidFill>
                <a:latin typeface="Helvetica Neue"/>
                <a:ea typeface="Helvetica Neue"/>
                <a:cs typeface="Helvetica Neue"/>
              </a:rPr>
              <a:t>13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1581AF34-AAFE-453A-B3DB-FA8D95382A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1619250"/>
            <a:ext cx="106680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75" b="0">
                <a:solidFill>
                  <a:srgbClr val="AAB4C8"/>
                </a:solidFill>
                <a:latin typeface="Helvetica Neue"/>
                <a:ea typeface="Helvetica Neue"/>
                <a:cs typeface="Helvetica Neue"/>
              </a:defRPr>
            </a:pPr>
            <a:r>
              <a:rPr sz="1575" b="0">
                <a:solidFill>
                  <a:srgbClr val="AAB4C8"/>
                </a:solidFill>
                <a:latin typeface="Helvetica Neue"/>
                <a:ea typeface="Helvetica Neue"/>
                <a:cs typeface="Helvetica Neue"/>
              </a:rPr>
              <a:t>用两个版本的内容证明 add 的意义。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C2FCD746-8979-4454-9EED-383FFC9BAB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2209800"/>
            <a:ext cx="5810250" cy="390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51D3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19EDC3E9-E38D-4E00-8CDC-0FFF92EF4C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457450"/>
            <a:ext cx="5619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E6EDF7"/>
                </a:solidFill>
                <a:latin typeface="Menlo"/>
                <a:ea typeface="Menlo"/>
                <a:cs typeface="Menlo"/>
              </a:defRPr>
            </a:pPr>
            <a:r>
              <a:rPr sz="1275" b="0">
                <a:solidFill>
                  <a:srgbClr val="E6EDF7"/>
                </a:solidFill>
                <a:latin typeface="Menlo"/>
                <a:ea typeface="Menlo"/>
                <a:cs typeface="Menlo"/>
              </a:rPr>
              <a:t>echo first &gt; note.txt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1953C1AB-EE66-4A9D-A20B-CA4A5E3789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733675"/>
            <a:ext cx="5619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E6EDF7"/>
                </a:solidFill>
                <a:latin typeface="Menlo"/>
                <a:ea typeface="Menlo"/>
                <a:cs typeface="Menlo"/>
              </a:defRPr>
            </a:pPr>
            <a:r>
              <a:rPr sz="1275" b="0">
                <a:solidFill>
                  <a:srgbClr val="E6EDF7"/>
                </a:solidFill>
                <a:latin typeface="Menlo"/>
                <a:ea typeface="Menlo"/>
                <a:cs typeface="Menlo"/>
              </a:rPr>
              <a:t>./minigit add note.txt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698AA296-7608-40FE-B80D-A6A33E2E9F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009900"/>
            <a:ext cx="5619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E6EDF7"/>
                </a:solidFill>
                <a:latin typeface="Menlo"/>
                <a:ea typeface="Menlo"/>
                <a:cs typeface="Menlo"/>
              </a:defRPr>
            </a:pPr>
            <a:r>
              <a:rPr sz="1275" b="0">
                <a:solidFill>
                  <a:srgbClr val="E6EDF7"/>
                </a:solidFill>
                <a:latin typeface="Menlo"/>
                <a:ea typeface="Menlo"/>
                <a:cs typeface="Menlo"/>
              </a:rPr>
              <a:t>echo second &gt; note.txt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21CC561E-8290-4CA4-8E71-683CF3CCB0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562350"/>
            <a:ext cx="5619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65738E"/>
                </a:solidFill>
                <a:latin typeface="Menlo"/>
                <a:ea typeface="Menlo"/>
                <a:cs typeface="Menlo"/>
              </a:defRPr>
            </a:pPr>
            <a:r>
              <a:rPr sz="1275" b="0">
                <a:solidFill>
                  <a:srgbClr val="65738E"/>
                </a:solidFill>
                <a:latin typeface="Menlo"/>
                <a:ea typeface="Menlo"/>
                <a:cs typeface="Menlo"/>
              </a:rPr>
              <a:t>// stage/note.txt 仍然是 first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6E589F6F-301E-44DF-A471-471E697B7D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838575"/>
            <a:ext cx="5619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65738E"/>
                </a:solidFill>
                <a:latin typeface="Menlo"/>
                <a:ea typeface="Menlo"/>
                <a:cs typeface="Menlo"/>
              </a:defRPr>
            </a:pPr>
            <a:r>
              <a:rPr sz="1275" b="0">
                <a:solidFill>
                  <a:srgbClr val="65738E"/>
                </a:solidFill>
                <a:latin typeface="Menlo"/>
                <a:ea typeface="Menlo"/>
                <a:cs typeface="Menlo"/>
              </a:rPr>
              <a:t>// 工作区 note.txt 已经是 second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20461AD1-30EB-48F8-8C73-9B572AB3C5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86550" y="2419350"/>
            <a:ext cx="85725" cy="857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56A8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D70FFEBB-03EB-45B1-93F9-781D96D137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34200" y="2324100"/>
            <a:ext cx="4476750" cy="4476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425" b="0">
                <a:solidFill>
                  <a:srgbClr val="F7F8FC"/>
                </a:solidFill>
                <a:latin typeface="Helvetica Neue"/>
                <a:ea typeface="Helvetica Neue"/>
                <a:cs typeface="Helvetica Neue"/>
              </a:defRPr>
            </a:pPr>
            <a:r>
              <a:rPr sz="1425" b="0">
                <a:solidFill>
                  <a:srgbClr val="F7F8FC"/>
                </a:solidFill>
                <a:latin typeface="Helvetica Neue"/>
                <a:ea typeface="Helvetica Neue"/>
                <a:cs typeface="Helvetica Neue"/>
              </a:rPr>
              <a:t>命令展示的是实验步骤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FF27DF21-D01D-4E78-966C-E04B3E1B93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86550" y="3057525"/>
            <a:ext cx="85725" cy="857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56A8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3349A9B6-29FB-47DD-85E3-ED5E95A1C6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34200" y="2962275"/>
            <a:ext cx="4476750" cy="4476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425" b="0">
                <a:solidFill>
                  <a:srgbClr val="F7F8FC"/>
                </a:solidFill>
                <a:latin typeface="Helvetica Neue"/>
                <a:ea typeface="Helvetica Neue"/>
                <a:cs typeface="Helvetica Neue"/>
              </a:defRPr>
            </a:pPr>
            <a:r>
              <a:rPr sz="1425" b="0">
                <a:solidFill>
                  <a:srgbClr val="F7F8FC"/>
                </a:solidFill>
                <a:latin typeface="Helvetica Neue"/>
                <a:ea typeface="Helvetica Neue"/>
                <a:cs typeface="Helvetica Neue"/>
              </a:rPr>
              <a:t>暂存内容和工作区已分离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BB362899-CB4B-4D80-A44D-317418E75C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86550" y="3695700"/>
            <a:ext cx="85725" cy="857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56A8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E88F5B14-C24C-45EE-82BC-07FA4F7E25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34200" y="3600450"/>
            <a:ext cx="4476750" cy="4476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425" b="0">
                <a:solidFill>
                  <a:srgbClr val="F7F8FC"/>
                </a:solidFill>
                <a:latin typeface="Helvetica Neue"/>
                <a:ea typeface="Helvetica Neue"/>
                <a:cs typeface="Helvetica Neue"/>
              </a:defRPr>
            </a:pPr>
            <a:r>
              <a:rPr sz="1425" b="0">
                <a:solidFill>
                  <a:srgbClr val="F7F8FC"/>
                </a:solidFill>
                <a:latin typeface="Helvetica Neue"/>
                <a:ea typeface="Helvetica Neue"/>
                <a:cs typeface="Helvetica Neue"/>
              </a:rPr>
              <a:t>commit 应提交 stage 里的 first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A54F0246-363E-4252-B27E-8FE6000981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86550" y="4333875"/>
            <a:ext cx="85725" cy="857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56A8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68298741-B3CA-4023-AF08-8267DF58D7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34200" y="4238625"/>
            <a:ext cx="4476750" cy="4476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425" b="0">
                <a:solidFill>
                  <a:srgbClr val="F7F8FC"/>
                </a:solidFill>
                <a:latin typeface="Helvetica Neue"/>
                <a:ea typeface="Helvetica Neue"/>
                <a:cs typeface="Helvetica Neue"/>
              </a:defRPr>
            </a:pPr>
            <a:r>
              <a:rPr sz="1425" b="0">
                <a:solidFill>
                  <a:srgbClr val="F7F8FC"/>
                </a:solidFill>
                <a:latin typeface="Helvetica Neue"/>
                <a:ea typeface="Helvetica Neue"/>
                <a:cs typeface="Helvetica Neue"/>
              </a:rPr>
              <a:t>这是版本控制的关键直觉</a:t>
            </a:r>
          </a:p>
        </p:txBody>
      </p:sp>
    </p:spTree>
    <p:extLst>
      <p:ext uri="{BB962C8B-B14F-4D97-AF65-F5344CB8AC3E}">
        <p14:creationId xmlns:p14="http://schemas.microsoft.com/office/powerpoint/2010/main" val="349329198"/>
      </p:ext>
    </p:extLst>
  </p:cSld>
</p:sld>
</file>

<file path=ppt/slides/slide14.xml><?xml version="1.0" encoding="utf-8"?>
<p:sld xmlns:p="http://schemas.openxmlformats.org/presentationml/2006/main">
  <p:cSld>
    <p:bg>
      <p:bgPr>
        <a:solidFill xmlns:a="http://schemas.openxmlformats.org/drawingml/2006/main">
          <a:srgbClr val="0B1020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662FB511-0859-410D-8469-D0C2EB1D91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342900"/>
            <a:ext cx="112776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56A8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0C95EC1C-E395-48AA-921E-FD9A0AFB07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533400"/>
            <a:ext cx="6667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AAB4C8"/>
                </a:solidFill>
                <a:latin typeface="Helvetica Neue"/>
                <a:ea typeface="Helvetica Neue"/>
                <a:cs typeface="Helvetica Neue"/>
              </a:defRPr>
            </a:pPr>
            <a:r>
              <a:rPr sz="1125" b="1">
                <a:solidFill>
                  <a:srgbClr val="AAB4C8"/>
                </a:solidFill>
                <a:latin typeface="Helvetica Neue"/>
                <a:ea typeface="Helvetica Neue"/>
                <a:cs typeface="Helvetica Neue"/>
              </a:rPr>
              <a:t>2026 新生暑期技术实践培训 · 第 6 讲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47AB803C-53EB-4263-B9F8-DD4126D036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933450"/>
            <a:ext cx="10763250" cy="523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850" b="1">
                <a:solidFill>
                  <a:srgbClr val="F7F8FC"/>
                </a:solidFill>
                <a:latin typeface="Helvetica Neue"/>
                <a:ea typeface="Helvetica Neue"/>
                <a:cs typeface="Helvetica Neue"/>
              </a:defRPr>
            </a:pPr>
            <a:r>
              <a:rPr sz="2850" b="1">
                <a:solidFill>
                  <a:srgbClr val="F7F8FC"/>
                </a:solidFill>
                <a:latin typeface="Helvetica Neue"/>
                <a:ea typeface="Helvetica Neue"/>
                <a:cs typeface="Helvetica Neue"/>
              </a:rPr>
              <a:t>练习：实现 add 的三个反馈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D1B84797-0DC0-4257-A70B-AA2E82A34B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0" y="6324600"/>
            <a:ext cx="571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AAB4C8"/>
                </a:solidFill>
                <a:latin typeface="Helvetica Neue"/>
                <a:ea typeface="Helvetica Neue"/>
                <a:cs typeface="Helvetica Neue"/>
              </a:defRPr>
            </a:pPr>
            <a:r>
              <a:rPr sz="1125" b="1">
                <a:solidFill>
                  <a:srgbClr val="AAB4C8"/>
                </a:solidFill>
                <a:latin typeface="Helvetica Neue"/>
                <a:ea typeface="Helvetica Neue"/>
                <a:cs typeface="Helvetica Neue"/>
              </a:rPr>
              <a:t>14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289B6CA0-701E-44B7-A746-2BEB09B65C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1809750"/>
            <a:ext cx="6572250" cy="3714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51D3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D3D80157-48DF-4260-A7A7-E5F1C30676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2152650"/>
            <a:ext cx="2095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56A8FF"/>
                </a:solidFill>
                <a:latin typeface="Helvetica Neue"/>
                <a:ea typeface="Helvetica Neue"/>
                <a:cs typeface="Helvetica Neue"/>
              </a:defRPr>
            </a:pPr>
            <a:r>
              <a:rPr sz="1800" b="1">
                <a:solidFill>
                  <a:srgbClr val="56A8FF"/>
                </a:solidFill>
                <a:latin typeface="Helvetica Neue"/>
                <a:ea typeface="Helvetica Neue"/>
                <a:cs typeface="Helvetica Neue"/>
              </a:rPr>
              <a:t>动手完成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E5491582-28C4-407E-A02C-799B88A422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2743200"/>
            <a:ext cx="5810250" cy="1809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 b="0">
                <a:solidFill>
                  <a:srgbClr val="F7F8FC"/>
                </a:solidFill>
                <a:latin typeface="Helvetica Neue"/>
                <a:ea typeface="Helvetica Neue"/>
                <a:cs typeface="Helvetica Neue"/>
              </a:defRPr>
            </a:pPr>
            <a:r>
              <a:rPr sz="1800" b="0">
                <a:solidFill>
                  <a:srgbClr val="F7F8FC"/>
                </a:solidFill>
                <a:latin typeface="Helvetica Neue"/>
                <a:ea typeface="Helvetica Neue"/>
                <a:cs typeface="Helvetica Neue"/>
              </a:rPr>
              <a:t>成功、文件不存在、目标是目录，各给出清楚提示。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E8F74F96-5388-40E2-8EA5-3E98EFAF8D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0" y="1809750"/>
            <a:ext cx="4305300" cy="3714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F2A45"/>
          </a:solidFill>
          <a:ln xmlns:a="http://schemas.openxmlformats.org/drawingml/2006/main" w="9525">
            <a:solidFill>
              <a:srgbClr val="56A8FF"/>
            </a:solidFill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6FC8D04C-AFB2-4359-BFD3-094C7DB76E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34300" y="2152650"/>
            <a:ext cx="2286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56A8FF"/>
                </a:solidFill>
                <a:latin typeface="Helvetica Neue"/>
                <a:ea typeface="Helvetica Neue"/>
                <a:cs typeface="Helvetica Neue"/>
              </a:defRPr>
            </a:pPr>
            <a:r>
              <a:rPr sz="1800" b="1">
                <a:solidFill>
                  <a:srgbClr val="56A8FF"/>
                </a:solidFill>
                <a:latin typeface="Helvetica Neue"/>
                <a:ea typeface="Helvetica Neue"/>
                <a:cs typeface="Helvetica Neue"/>
              </a:rPr>
              <a:t>验收条件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B52357AD-29CE-4819-BFB2-F75EC194EA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72400" y="2847975"/>
            <a:ext cx="85725" cy="857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56A8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1EBB3B1B-0253-400B-A43D-1B06758DA2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48625" y="2762250"/>
            <a:ext cx="32385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425" b="0">
                <a:solidFill>
                  <a:srgbClr val="F7F8FC"/>
                </a:solidFill>
                <a:latin typeface="Helvetica Neue"/>
                <a:ea typeface="Helvetica Neue"/>
                <a:cs typeface="Helvetica Neue"/>
              </a:defRPr>
            </a:pPr>
            <a:r>
              <a:rPr sz="1425" b="0">
                <a:solidFill>
                  <a:srgbClr val="F7F8FC"/>
                </a:solidFill>
                <a:latin typeface="Helvetica Neue"/>
                <a:ea typeface="Helvetica Neue"/>
                <a:cs typeface="Helvetica Neue"/>
              </a:rPr>
              <a:t>成功后 stage 有副本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17172E4D-3928-4276-BABF-6E998A8015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72400" y="3467100"/>
            <a:ext cx="85725" cy="857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56A8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B6815114-E786-47F3-B772-1E01B4F75A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48625" y="3381375"/>
            <a:ext cx="32385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425" b="0">
                <a:solidFill>
                  <a:srgbClr val="F7F8FC"/>
                </a:solidFill>
                <a:latin typeface="Helvetica Neue"/>
                <a:ea typeface="Helvetica Neue"/>
                <a:cs typeface="Helvetica Neue"/>
              </a:defRPr>
            </a:pPr>
            <a:r>
              <a:rPr sz="1425" b="0">
                <a:solidFill>
                  <a:srgbClr val="F7F8FC"/>
                </a:solidFill>
                <a:latin typeface="Helvetica Neue"/>
                <a:ea typeface="Helvetica Neue"/>
                <a:cs typeface="Helvetica Neue"/>
              </a:rPr>
              <a:t>缺失文件不会创建空文件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1C26F4F9-F69D-442E-867F-BEC7773206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72400" y="4086225"/>
            <a:ext cx="85725" cy="857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56A8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A6DE2D6C-8C9E-4D75-A47E-2830FED96F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48625" y="4000500"/>
            <a:ext cx="32385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425" b="0">
                <a:solidFill>
                  <a:srgbClr val="F7F8FC"/>
                </a:solidFill>
                <a:latin typeface="Helvetica Neue"/>
                <a:ea typeface="Helvetica Neue"/>
                <a:cs typeface="Helvetica Neue"/>
              </a:defRPr>
            </a:pPr>
            <a:r>
              <a:rPr sz="1425" b="0">
                <a:solidFill>
                  <a:srgbClr val="F7F8FC"/>
                </a:solidFill>
                <a:latin typeface="Helvetica Neue"/>
                <a:ea typeface="Helvetica Neue"/>
                <a:cs typeface="Helvetica Neue"/>
              </a:rPr>
              <a:t>目录不会被当作普通文件复制</a:t>
            </a:r>
          </a:p>
        </p:txBody>
      </p:sp>
    </p:spTree>
    <p:extLst>
      <p:ext uri="{BB962C8B-B14F-4D97-AF65-F5344CB8AC3E}">
        <p14:creationId xmlns:p14="http://schemas.microsoft.com/office/powerpoint/2010/main" val="1774513206"/>
      </p:ext>
    </p:extLst>
  </p:cSld>
</p:sld>
</file>

<file path=ppt/slides/slide15.xml><?xml version="1.0" encoding="utf-8"?>
<p:sld xmlns:p="http://schemas.openxmlformats.org/presentationml/2006/main">
  <p:cSld>
    <p:bg>
      <p:bgPr>
        <a:solidFill xmlns:a="http://schemas.openxmlformats.org/drawingml/2006/main">
          <a:srgbClr val="0B1020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542642CC-9AD6-4DD2-A667-EF30FCCF00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342900"/>
            <a:ext cx="112776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56A8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4276A978-5B62-4A2A-ABC4-36ED6BC775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533400"/>
            <a:ext cx="6667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AAB4C8"/>
                </a:solidFill>
                <a:latin typeface="Helvetica Neue"/>
                <a:ea typeface="Helvetica Neue"/>
                <a:cs typeface="Helvetica Neue"/>
              </a:defRPr>
            </a:pPr>
            <a:r>
              <a:rPr sz="1125" b="1">
                <a:solidFill>
                  <a:srgbClr val="AAB4C8"/>
                </a:solidFill>
                <a:latin typeface="Helvetica Neue"/>
                <a:ea typeface="Helvetica Neue"/>
                <a:cs typeface="Helvetica Neue"/>
              </a:rPr>
              <a:t>2026 新生暑期技术实践培训 · 第 6 讲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4F5D0B7B-AEAD-43D6-9127-E758A2906B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933450"/>
            <a:ext cx="10763250" cy="523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850" b="1">
                <a:solidFill>
                  <a:srgbClr val="F7F8FC"/>
                </a:solidFill>
                <a:latin typeface="Helvetica Neue"/>
                <a:ea typeface="Helvetica Neue"/>
                <a:cs typeface="Helvetica Neue"/>
              </a:defRPr>
            </a:pPr>
            <a:r>
              <a:rPr sz="2850" b="1">
                <a:solidFill>
                  <a:srgbClr val="F7F8FC"/>
                </a:solidFill>
                <a:latin typeface="Helvetica Neue"/>
                <a:ea typeface="Helvetica Neue"/>
                <a:cs typeface="Helvetica Neue"/>
              </a:rPr>
              <a:t>commit 的输入与输出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E76A7F5B-33C4-445F-ABE4-9091174934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0" y="6324600"/>
            <a:ext cx="571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AAB4C8"/>
                </a:solidFill>
                <a:latin typeface="Helvetica Neue"/>
                <a:ea typeface="Helvetica Neue"/>
                <a:cs typeface="Helvetica Neue"/>
              </a:defRPr>
            </a:pPr>
            <a:r>
              <a:rPr sz="1125" b="1">
                <a:solidFill>
                  <a:srgbClr val="AAB4C8"/>
                </a:solidFill>
                <a:latin typeface="Helvetica Neue"/>
                <a:ea typeface="Helvetica Neue"/>
                <a:cs typeface="Helvetica Neue"/>
              </a:rPr>
              <a:t>15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49B3539E-440F-4483-9622-D66B34E3D4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1619250"/>
            <a:ext cx="106680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650" b="0">
                <a:solidFill>
                  <a:srgbClr val="AAB4C8"/>
                </a:solidFill>
                <a:latin typeface="Helvetica Neue"/>
                <a:ea typeface="Helvetica Neue"/>
                <a:cs typeface="Helvetica Neue"/>
              </a:defRPr>
            </a:pPr>
            <a:r>
              <a:rPr sz="1650" b="0">
                <a:solidFill>
                  <a:srgbClr val="AAB4C8"/>
                </a:solidFill>
                <a:latin typeface="Helvetica Neue"/>
                <a:ea typeface="Helvetica Neue"/>
                <a:cs typeface="Helvetica Neue"/>
              </a:rPr>
              <a:t>一条提交必须有：快照、编号、消息、历史记录。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CB208E3A-976D-4038-AFEB-84BFA48B26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" y="2362200"/>
            <a:ext cx="4953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56A8FF"/>
                </a:solidFill>
                <a:latin typeface="Helvetica Neue"/>
                <a:ea typeface="Helvetica Neue"/>
                <a:cs typeface="Helvetica Neue"/>
              </a:defRPr>
            </a:pPr>
            <a:r>
              <a:rPr sz="1350" b="1">
                <a:solidFill>
                  <a:srgbClr val="56A8FF"/>
                </a:solidFill>
                <a:latin typeface="Helvetica Neue"/>
                <a:ea typeface="Helvetica Neue"/>
                <a:cs typeface="Helvetica Neue"/>
              </a:rPr>
              <a:t>01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7B976950-6D92-4EBE-9A94-53595AD415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2324100"/>
            <a:ext cx="3714750" cy="333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75" b="1">
                <a:solidFill>
                  <a:srgbClr val="F7F8FC"/>
                </a:solidFill>
                <a:latin typeface="Helvetica Neue"/>
                <a:ea typeface="Helvetica Neue"/>
                <a:cs typeface="Helvetica Neue"/>
              </a:defRPr>
            </a:pPr>
            <a:r>
              <a:rPr sz="1875" b="1">
                <a:solidFill>
                  <a:srgbClr val="F7F8FC"/>
                </a:solidFill>
                <a:latin typeface="Helvetica Neue"/>
                <a:ea typeface="Helvetica Neue"/>
                <a:cs typeface="Helvetica Neue"/>
              </a:rPr>
              <a:t>输入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22F9BD34-2D26-4B8A-BE7F-0534034201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2714625"/>
            <a:ext cx="9620250" cy="428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425" b="0">
                <a:solidFill>
                  <a:srgbClr val="AAB4C8"/>
                </a:solidFill>
                <a:latin typeface="Helvetica Neue"/>
                <a:ea typeface="Helvetica Neue"/>
                <a:cs typeface="Helvetica Neue"/>
              </a:defRPr>
            </a:pPr>
            <a:r>
              <a:rPr sz="1425" b="0">
                <a:solidFill>
                  <a:srgbClr val="AAB4C8"/>
                </a:solidFill>
                <a:latin typeface="Helvetica Neue"/>
                <a:ea typeface="Helvetica Neue"/>
                <a:cs typeface="Helvetica Neue"/>
              </a:rPr>
              <a:t>当前暂存区的全部文件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861F1FD8-29C0-42AB-A766-0ED815C4CD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" y="3362325"/>
            <a:ext cx="4953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56A8FF"/>
                </a:solidFill>
                <a:latin typeface="Helvetica Neue"/>
                <a:ea typeface="Helvetica Neue"/>
                <a:cs typeface="Helvetica Neue"/>
              </a:defRPr>
            </a:pPr>
            <a:r>
              <a:rPr sz="1350" b="1">
                <a:solidFill>
                  <a:srgbClr val="56A8FF"/>
                </a:solidFill>
                <a:latin typeface="Helvetica Neue"/>
                <a:ea typeface="Helvetica Neue"/>
                <a:cs typeface="Helvetica Neue"/>
              </a:rPr>
              <a:t>02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9938C683-AA40-4C48-AE57-474AE1B6D7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3324225"/>
            <a:ext cx="3714750" cy="333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75" b="1">
                <a:solidFill>
                  <a:srgbClr val="F7F8FC"/>
                </a:solidFill>
                <a:latin typeface="Helvetica Neue"/>
                <a:ea typeface="Helvetica Neue"/>
                <a:cs typeface="Helvetica Neue"/>
              </a:defRPr>
            </a:pPr>
            <a:r>
              <a:rPr sz="1875" b="1">
                <a:solidFill>
                  <a:srgbClr val="F7F8FC"/>
                </a:solidFill>
                <a:latin typeface="Helvetica Neue"/>
                <a:ea typeface="Helvetica Neue"/>
                <a:cs typeface="Helvetica Neue"/>
              </a:rPr>
              <a:t>编号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8F15DA98-0E40-4443-B4A6-1BF867FE8A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3714750"/>
            <a:ext cx="9620250" cy="428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425" b="0">
                <a:solidFill>
                  <a:srgbClr val="AAB4C8"/>
                </a:solidFill>
                <a:latin typeface="Helvetica Neue"/>
                <a:ea typeface="Helvetica Neue"/>
                <a:cs typeface="Helvetica Neue"/>
              </a:defRPr>
            </a:pPr>
            <a:r>
              <a:rPr sz="1425" b="0">
                <a:solidFill>
                  <a:srgbClr val="AAB4C8"/>
                </a:solidFill>
                <a:latin typeface="Helvetica Neue"/>
                <a:ea typeface="Helvetica Neue"/>
                <a:cs typeface="Helvetica Neue"/>
              </a:rPr>
              <a:t>从 HEAD 读出并加一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8ED595F6-9E10-487E-B3D3-BD059E3AC7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" y="4362450"/>
            <a:ext cx="4953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56A8FF"/>
                </a:solidFill>
                <a:latin typeface="Helvetica Neue"/>
                <a:ea typeface="Helvetica Neue"/>
                <a:cs typeface="Helvetica Neue"/>
              </a:defRPr>
            </a:pPr>
            <a:r>
              <a:rPr sz="1350" b="1">
                <a:solidFill>
                  <a:srgbClr val="56A8FF"/>
                </a:solidFill>
                <a:latin typeface="Helvetica Neue"/>
                <a:ea typeface="Helvetica Neue"/>
                <a:cs typeface="Helvetica Neue"/>
              </a:rPr>
              <a:t>03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4321A2CD-0C39-4EBB-A795-A7D1981C9D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4324350"/>
            <a:ext cx="3714750" cy="333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75" b="1">
                <a:solidFill>
                  <a:srgbClr val="F7F8FC"/>
                </a:solidFill>
                <a:latin typeface="Helvetica Neue"/>
                <a:ea typeface="Helvetica Neue"/>
                <a:cs typeface="Helvetica Neue"/>
              </a:defRPr>
            </a:pPr>
            <a:r>
              <a:rPr sz="1875" b="1">
                <a:solidFill>
                  <a:srgbClr val="F7F8FC"/>
                </a:solidFill>
                <a:latin typeface="Helvetica Neue"/>
                <a:ea typeface="Helvetica Neue"/>
                <a:cs typeface="Helvetica Neue"/>
              </a:rPr>
              <a:t>快照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F6074E50-EE47-4597-A978-3C2B1C27DB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4714875"/>
            <a:ext cx="9620250" cy="428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425" b="0">
                <a:solidFill>
                  <a:srgbClr val="AAB4C8"/>
                </a:solidFill>
                <a:latin typeface="Helvetica Neue"/>
                <a:ea typeface="Helvetica Neue"/>
                <a:cs typeface="Helvetica Neue"/>
              </a:defRPr>
            </a:pPr>
            <a:r>
              <a:rPr sz="1425" b="0">
                <a:solidFill>
                  <a:srgbClr val="AAB4C8"/>
                </a:solidFill>
                <a:latin typeface="Helvetica Neue"/>
                <a:ea typeface="Helvetica Neue"/>
                <a:cs typeface="Helvetica Neue"/>
              </a:rPr>
              <a:t>复制到 commits/0001/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5008D7DF-5467-44CB-8834-89F104C11B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" y="5362575"/>
            <a:ext cx="4953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56A8FF"/>
                </a:solidFill>
                <a:latin typeface="Helvetica Neue"/>
                <a:ea typeface="Helvetica Neue"/>
                <a:cs typeface="Helvetica Neue"/>
              </a:defRPr>
            </a:pPr>
            <a:r>
              <a:rPr sz="1350" b="1">
                <a:solidFill>
                  <a:srgbClr val="56A8FF"/>
                </a:solidFill>
                <a:latin typeface="Helvetica Neue"/>
                <a:ea typeface="Helvetica Neue"/>
                <a:cs typeface="Helvetica Neue"/>
              </a:rPr>
              <a:t>04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374435C6-A37E-4715-A69D-53DE2A4396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5324475"/>
            <a:ext cx="3714750" cy="333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75" b="1">
                <a:solidFill>
                  <a:srgbClr val="F7F8FC"/>
                </a:solidFill>
                <a:latin typeface="Helvetica Neue"/>
                <a:ea typeface="Helvetica Neue"/>
                <a:cs typeface="Helvetica Neue"/>
              </a:defRPr>
            </a:pPr>
            <a:r>
              <a:rPr sz="1875" b="1">
                <a:solidFill>
                  <a:srgbClr val="F7F8FC"/>
                </a:solidFill>
                <a:latin typeface="Helvetica Neue"/>
                <a:ea typeface="Helvetica Neue"/>
                <a:cs typeface="Helvetica Neue"/>
              </a:rPr>
              <a:t>记录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3F30657E-D296-45DB-AA03-19C22DFC99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5715000"/>
            <a:ext cx="9620250" cy="428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425" b="0">
                <a:solidFill>
                  <a:srgbClr val="AAB4C8"/>
                </a:solidFill>
                <a:latin typeface="Helvetica Neue"/>
                <a:ea typeface="Helvetica Neue"/>
                <a:cs typeface="Helvetica Neue"/>
              </a:defRPr>
            </a:pPr>
            <a:r>
              <a:rPr sz="1425" b="0">
                <a:solidFill>
                  <a:srgbClr val="AAB4C8"/>
                </a:solidFill>
                <a:latin typeface="Helvetica Neue"/>
                <a:ea typeface="Helvetica Neue"/>
                <a:cs typeface="Helvetica Neue"/>
              </a:rPr>
              <a:t>在 history.txt 追加一行</a:t>
            </a:r>
          </a:p>
        </p:txBody>
      </p:sp>
    </p:spTree>
    <p:extLst>
      <p:ext uri="{BB962C8B-B14F-4D97-AF65-F5344CB8AC3E}">
        <p14:creationId xmlns:p14="http://schemas.microsoft.com/office/powerpoint/2010/main" val="834134680"/>
      </p:ext>
    </p:extLst>
  </p:cSld>
</p:sld>
</file>

<file path=ppt/slides/slide16.xml><?xml version="1.0" encoding="utf-8"?>
<p:sld xmlns:p="http://schemas.openxmlformats.org/presentationml/2006/main">
  <p:cSld>
    <p:bg>
      <p:bgPr>
        <a:solidFill xmlns:a="http://schemas.openxmlformats.org/drawingml/2006/main">
          <a:srgbClr val="0B1020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44" name="">
            <a:extLst xmlns:a="http://schemas.openxmlformats.org/drawingml/2006/main">
              <a:ext uri="{FF2B5EF4-FFF2-40B4-BE49-F238E27FC236}">
                <a16:creationId xmlns:a16="http://schemas.microsoft.com/office/drawing/2014/main" id="{218EEE3D-8A3D-4622-A113-9491DDA57A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342900"/>
            <a:ext cx="112776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56A8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AA8E9169-02F9-47F6-AD1A-8052CAD9CA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533400"/>
            <a:ext cx="6667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AAB4C8"/>
                </a:solidFill>
                <a:latin typeface="Helvetica Neue"/>
                <a:ea typeface="Helvetica Neue"/>
                <a:cs typeface="Helvetica Neue"/>
              </a:defRPr>
            </a:pPr>
            <a:r>
              <a:rPr sz="1125" b="1">
                <a:solidFill>
                  <a:srgbClr val="AAB4C8"/>
                </a:solidFill>
                <a:latin typeface="Helvetica Neue"/>
                <a:ea typeface="Helvetica Neue"/>
                <a:cs typeface="Helvetica Neue"/>
              </a:rPr>
              <a:t>2026 新生暑期技术实践培训 · 第 6 讲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C9DD4FDD-51BD-4D75-9B34-0E59A6ADCB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933450"/>
            <a:ext cx="10763250" cy="523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850" b="1">
                <a:solidFill>
                  <a:srgbClr val="F7F8FC"/>
                </a:solidFill>
                <a:latin typeface="Helvetica Neue"/>
                <a:ea typeface="Helvetica Neue"/>
                <a:cs typeface="Helvetica Neue"/>
              </a:defRPr>
            </a:pPr>
            <a:r>
              <a:rPr sz="2850" b="1">
                <a:solidFill>
                  <a:srgbClr val="F7F8FC"/>
                </a:solidFill>
                <a:latin typeface="Helvetica Neue"/>
                <a:ea typeface="Helvetica Neue"/>
                <a:cs typeface="Helvetica Neue"/>
              </a:rPr>
              <a:t>读取 HEAD：把文本变成编号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326892D2-A62E-4A62-8E8F-16528ED41D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0" y="6324600"/>
            <a:ext cx="571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AAB4C8"/>
                </a:solidFill>
                <a:latin typeface="Helvetica Neue"/>
                <a:ea typeface="Helvetica Neue"/>
                <a:cs typeface="Helvetica Neue"/>
              </a:defRPr>
            </a:pPr>
            <a:r>
              <a:rPr sz="1125" b="1">
                <a:solidFill>
                  <a:srgbClr val="AAB4C8"/>
                </a:solidFill>
                <a:latin typeface="Helvetica Neue"/>
                <a:ea typeface="Helvetica Neue"/>
                <a:cs typeface="Helvetica Neue"/>
              </a:rPr>
              <a:t>16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B94282E8-2C6D-47F3-84E7-69616AB751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1619250"/>
            <a:ext cx="106680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75" b="0">
                <a:solidFill>
                  <a:srgbClr val="AAB4C8"/>
                </a:solidFill>
                <a:latin typeface="Helvetica Neue"/>
                <a:ea typeface="Helvetica Neue"/>
                <a:cs typeface="Helvetica Neue"/>
              </a:defRPr>
            </a:pPr>
            <a:r>
              <a:rPr sz="1575" b="0">
                <a:solidFill>
                  <a:srgbClr val="AAB4C8"/>
                </a:solidFill>
                <a:latin typeface="Helvetica Neue"/>
                <a:ea typeface="Helvetica Neue"/>
                <a:cs typeface="Helvetica Neue"/>
              </a:rPr>
              <a:t>我们的第一版使用固定四位编号，方便人工查看。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87F6D384-359C-42F2-A5A3-50E12D9974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2209800"/>
            <a:ext cx="5810250" cy="390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51D3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A037E910-0D29-40E9-91CF-B6258D7288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457450"/>
            <a:ext cx="5619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046" b="0">
                <a:solidFill>
                  <a:srgbClr val="82AAFF"/>
                </a:solidFill>
                <a:latin typeface="Menlo"/>
                <a:ea typeface="Menlo"/>
                <a:cs typeface="Menlo"/>
              </a:defRPr>
            </a:pPr>
            <a:r>
              <a:rPr sz="1046" b="0">
                <a:solidFill>
                  <a:srgbClr val="82AAFF"/>
                </a:solidFill>
                <a:latin typeface="Menlo"/>
                <a:ea typeface="Menlo"/>
                <a:cs typeface="Menlo"/>
              </a:rPr>
              <a:t>int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DA4E060D-845A-496A-A9CC-8A0F47E28D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7144" y="2457450"/>
            <a:ext cx="5619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046" b="0">
                <a:solidFill>
                  <a:srgbClr val="E6EDF7"/>
                </a:solidFill>
                <a:latin typeface="Menlo"/>
                <a:ea typeface="Menlo"/>
                <a:cs typeface="Menlo"/>
              </a:defRPr>
            </a:pPr>
            <a:r>
              <a:rPr sz="1046" b="0">
                <a:solidFill>
                  <a:srgbClr val="E6EDF7"/>
                </a:solidFill>
                <a:latin typeface="Menlo"/>
                <a:ea typeface="Menlo"/>
                <a:cs typeface="Menlo"/>
              </a:rPr>
              <a:t> readHead() {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272A96CA-0F65-4A19-A8C0-7FFECAD1B8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683954"/>
            <a:ext cx="5619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046" b="0">
                <a:solidFill>
                  <a:srgbClr val="E6EDF7"/>
                </a:solidFill>
                <a:latin typeface="Menlo"/>
                <a:ea typeface="Menlo"/>
                <a:cs typeface="Menlo"/>
              </a:defRPr>
            </a:pPr>
            <a:r>
              <a:rPr sz="1046" b="0">
                <a:solidFill>
                  <a:srgbClr val="E6EDF7"/>
                </a:solidFill>
                <a:latin typeface="Menlo"/>
                <a:ea typeface="Menlo"/>
                <a:cs typeface="Menlo"/>
              </a:rPr>
              <a:t>  std::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26A85D21-99CF-47FA-AAD9-E24DF2BBD9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48937" y="2683954"/>
            <a:ext cx="5619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046" b="0">
                <a:solidFill>
                  <a:srgbClr val="82AAFF"/>
                </a:solidFill>
                <a:latin typeface="Menlo"/>
                <a:ea typeface="Menlo"/>
                <a:cs typeface="Menlo"/>
              </a:defRPr>
            </a:pPr>
            <a:r>
              <a:rPr sz="1046" b="0">
                <a:solidFill>
                  <a:srgbClr val="82AAFF"/>
                </a:solidFill>
                <a:latin typeface="Menlo"/>
                <a:ea typeface="Menlo"/>
                <a:cs typeface="Menlo"/>
              </a:rPr>
              <a:t>ifstream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390B71D6-B5AD-4254-A543-018DDF0A67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92522" y="2683954"/>
            <a:ext cx="5619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046" b="0">
                <a:solidFill>
                  <a:srgbClr val="E6EDF7"/>
                </a:solidFill>
                <a:latin typeface="Menlo"/>
                <a:ea typeface="Menlo"/>
                <a:cs typeface="Menlo"/>
              </a:defRPr>
            </a:pPr>
            <a:r>
              <a:rPr sz="1046" b="0">
                <a:solidFill>
                  <a:srgbClr val="E6EDF7"/>
                </a:solidFill>
                <a:latin typeface="Menlo"/>
                <a:ea typeface="Menlo"/>
                <a:cs typeface="Menlo"/>
              </a:rPr>
              <a:t> in(".minigit/HEAD");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3CE451BD-D517-46F6-9F25-ED1BFBE166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910459"/>
            <a:ext cx="5619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046" b="0">
                <a:solidFill>
                  <a:srgbClr val="E6EDF7"/>
                </a:solidFill>
                <a:latin typeface="Menlo"/>
                <a:ea typeface="Menlo"/>
                <a:cs typeface="Menlo"/>
              </a:defRPr>
            </a:pPr>
            <a:r>
              <a:rPr sz="1046" b="0">
                <a:solidFill>
                  <a:srgbClr val="E6EDF7"/>
                </a:solidFill>
                <a:latin typeface="Menlo"/>
                <a:ea typeface="Menlo"/>
                <a:cs typeface="Menlo"/>
              </a:rPr>
              <a:t>  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017FE41B-6E2C-450A-9A1B-67F1D7864D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6696" y="2910459"/>
            <a:ext cx="5619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046" b="0">
                <a:solidFill>
                  <a:srgbClr val="82AAFF"/>
                </a:solidFill>
                <a:latin typeface="Menlo"/>
                <a:ea typeface="Menlo"/>
                <a:cs typeface="Menlo"/>
              </a:defRPr>
            </a:pPr>
            <a:r>
              <a:rPr sz="1046" b="0">
                <a:solidFill>
                  <a:srgbClr val="82AAFF"/>
                </a:solidFill>
                <a:latin typeface="Menlo"/>
                <a:ea typeface="Menlo"/>
                <a:cs typeface="Menlo"/>
              </a:rPr>
              <a:t>int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51FD959D-CFE9-449F-9EA8-6F3F889AEA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88041" y="2910459"/>
            <a:ext cx="5619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046" b="0">
                <a:solidFill>
                  <a:srgbClr val="E6EDF7"/>
                </a:solidFill>
                <a:latin typeface="Menlo"/>
                <a:ea typeface="Menlo"/>
                <a:cs typeface="Menlo"/>
              </a:defRPr>
            </a:pPr>
            <a:r>
              <a:rPr sz="1046" b="0">
                <a:solidFill>
                  <a:srgbClr val="E6EDF7"/>
                </a:solidFill>
                <a:latin typeface="Menlo"/>
                <a:ea typeface="Menlo"/>
                <a:cs typeface="Menlo"/>
              </a:rPr>
              <a:t> id = 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F1CF44C7-8598-4365-8D3F-6EF57388AB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70730" y="2910459"/>
            <a:ext cx="5619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046" b="0">
                <a:solidFill>
                  <a:srgbClr val="F78C6C"/>
                </a:solidFill>
                <a:latin typeface="Menlo"/>
                <a:ea typeface="Menlo"/>
                <a:cs typeface="Menlo"/>
              </a:defRPr>
            </a:pPr>
            <a:r>
              <a:rPr sz="1046" b="0">
                <a:solidFill>
                  <a:srgbClr val="F78C6C"/>
                </a:solidFill>
                <a:latin typeface="Menlo"/>
                <a:ea typeface="Menlo"/>
                <a:cs typeface="Menlo"/>
              </a:rPr>
              <a:t>0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48BCB5DB-CAA7-44AE-9E31-543BD8C152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51178" y="2910459"/>
            <a:ext cx="5619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046" b="0">
                <a:solidFill>
                  <a:srgbClr val="E6EDF7"/>
                </a:solidFill>
                <a:latin typeface="Menlo"/>
                <a:ea typeface="Menlo"/>
                <a:cs typeface="Menlo"/>
              </a:defRPr>
            </a:pPr>
            <a:r>
              <a:rPr sz="1046" b="0">
                <a:solidFill>
                  <a:srgbClr val="E6EDF7"/>
                </a:solidFill>
                <a:latin typeface="Menlo"/>
                <a:ea typeface="Menlo"/>
                <a:cs typeface="Menlo"/>
              </a:rPr>
              <a:t>;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414881E5-5108-46CE-A016-6ECF5FF0D6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136963"/>
            <a:ext cx="5619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046" b="0">
                <a:solidFill>
                  <a:srgbClr val="E6EDF7"/>
                </a:solidFill>
                <a:latin typeface="Menlo"/>
                <a:ea typeface="Menlo"/>
                <a:cs typeface="Menlo"/>
              </a:defRPr>
            </a:pPr>
            <a:r>
              <a:rPr sz="1046" b="0">
                <a:solidFill>
                  <a:srgbClr val="E6EDF7"/>
                </a:solidFill>
                <a:latin typeface="Menlo"/>
                <a:ea typeface="Menlo"/>
                <a:cs typeface="Menlo"/>
              </a:rPr>
              <a:t>  in &gt;&gt; id;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71B53456-CE44-4464-8FB0-4F9C5777B0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363468"/>
            <a:ext cx="5619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046" b="0">
                <a:solidFill>
                  <a:srgbClr val="E6EDF7"/>
                </a:solidFill>
                <a:latin typeface="Menlo"/>
                <a:ea typeface="Menlo"/>
                <a:cs typeface="Menlo"/>
              </a:defRPr>
            </a:pPr>
            <a:r>
              <a:rPr sz="1046" b="0">
                <a:solidFill>
                  <a:srgbClr val="E6EDF7"/>
                </a:solidFill>
                <a:latin typeface="Menlo"/>
                <a:ea typeface="Menlo"/>
                <a:cs typeface="Menlo"/>
              </a:rPr>
              <a:t>  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60D25704-8245-450D-AB1A-11FB72F0C3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6696" y="3363468"/>
            <a:ext cx="5619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046" b="0">
                <a:solidFill>
                  <a:srgbClr val="C792EA"/>
                </a:solidFill>
                <a:latin typeface="Menlo"/>
                <a:ea typeface="Menlo"/>
                <a:cs typeface="Menlo"/>
              </a:defRPr>
            </a:pPr>
            <a:r>
              <a:rPr sz="1046" b="0">
                <a:solidFill>
                  <a:srgbClr val="C792EA"/>
                </a:solidFill>
                <a:latin typeface="Menlo"/>
                <a:ea typeface="Menlo"/>
                <a:cs typeface="Menlo"/>
              </a:rPr>
              <a:t>return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765C7315-8AD2-49B7-A50E-DEEAFC6FE6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29385" y="3363468"/>
            <a:ext cx="5619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046" b="0">
                <a:solidFill>
                  <a:srgbClr val="E6EDF7"/>
                </a:solidFill>
                <a:latin typeface="Menlo"/>
                <a:ea typeface="Menlo"/>
                <a:cs typeface="Menlo"/>
              </a:defRPr>
            </a:pPr>
            <a:r>
              <a:rPr sz="1046" b="0">
                <a:solidFill>
                  <a:srgbClr val="E6EDF7"/>
                </a:solidFill>
                <a:latin typeface="Menlo"/>
                <a:ea typeface="Menlo"/>
                <a:cs typeface="Menlo"/>
              </a:rPr>
              <a:t> id;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29E849B8-33DA-49A9-8C99-7EF04E8BC2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589973"/>
            <a:ext cx="5619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046" b="0">
                <a:solidFill>
                  <a:srgbClr val="E6EDF7"/>
                </a:solidFill>
                <a:latin typeface="Menlo"/>
                <a:ea typeface="Menlo"/>
                <a:cs typeface="Menlo"/>
              </a:defRPr>
            </a:pPr>
            <a:r>
              <a:rPr sz="1046" b="0">
                <a:solidFill>
                  <a:srgbClr val="E6EDF7"/>
                </a:solidFill>
                <a:latin typeface="Menlo"/>
                <a:ea typeface="Menlo"/>
                <a:cs typeface="Menlo"/>
              </a:rPr>
              <a:t>}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6B0C4CA3-3913-4A81-A638-B4E536C5A1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042982"/>
            <a:ext cx="5619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046" b="0">
                <a:solidFill>
                  <a:srgbClr val="82AAFF"/>
                </a:solidFill>
                <a:latin typeface="Menlo"/>
                <a:ea typeface="Menlo"/>
                <a:cs typeface="Menlo"/>
              </a:defRPr>
            </a:pPr>
            <a:r>
              <a:rPr sz="1046" b="0">
                <a:solidFill>
                  <a:srgbClr val="82AAFF"/>
                </a:solidFill>
                <a:latin typeface="Menlo"/>
                <a:ea typeface="Menlo"/>
                <a:cs typeface="Menlo"/>
              </a:rPr>
              <a:t>string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FFFEF576-38CD-40B9-9CB2-3B590D5F13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68489" y="4042982"/>
            <a:ext cx="5619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046" b="0">
                <a:solidFill>
                  <a:srgbClr val="E6EDF7"/>
                </a:solidFill>
                <a:latin typeface="Menlo"/>
                <a:ea typeface="Menlo"/>
                <a:cs typeface="Menlo"/>
              </a:defRPr>
            </a:pPr>
            <a:r>
              <a:rPr sz="1046" b="0">
                <a:solidFill>
                  <a:srgbClr val="E6EDF7"/>
                </a:solidFill>
                <a:latin typeface="Menlo"/>
                <a:ea typeface="Menlo"/>
                <a:cs typeface="Menlo"/>
              </a:rPr>
              <a:t> idText(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3AC0EB28-14E3-4E25-8292-38081D2595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12074" y="4042982"/>
            <a:ext cx="5619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046" b="0">
                <a:solidFill>
                  <a:srgbClr val="82AAFF"/>
                </a:solidFill>
                <a:latin typeface="Menlo"/>
                <a:ea typeface="Menlo"/>
                <a:cs typeface="Menlo"/>
              </a:defRPr>
            </a:pPr>
            <a:r>
              <a:rPr sz="1046" b="0">
                <a:solidFill>
                  <a:srgbClr val="82AAFF"/>
                </a:solidFill>
                <a:latin typeface="Menlo"/>
                <a:ea typeface="Menlo"/>
                <a:cs typeface="Menlo"/>
              </a:rPr>
              <a:t>int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D2B8C041-8B41-4F39-A3D7-592DEF70B4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53419" y="4042982"/>
            <a:ext cx="5619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046" b="0">
                <a:solidFill>
                  <a:srgbClr val="E6EDF7"/>
                </a:solidFill>
                <a:latin typeface="Menlo"/>
                <a:ea typeface="Menlo"/>
                <a:cs typeface="Menlo"/>
              </a:defRPr>
            </a:pPr>
            <a:r>
              <a:rPr sz="1046" b="0">
                <a:solidFill>
                  <a:srgbClr val="E6EDF7"/>
                </a:solidFill>
                <a:latin typeface="Menlo"/>
                <a:ea typeface="Menlo"/>
                <a:cs typeface="Menlo"/>
              </a:rPr>
              <a:t> id) {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5564E1A0-04EF-43BA-95EE-AE615CE8B6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269486"/>
            <a:ext cx="5619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046" b="0">
                <a:solidFill>
                  <a:srgbClr val="E6EDF7"/>
                </a:solidFill>
                <a:latin typeface="Menlo"/>
                <a:ea typeface="Menlo"/>
                <a:cs typeface="Menlo"/>
              </a:defRPr>
            </a:pPr>
            <a:r>
              <a:rPr sz="1046" b="0">
                <a:solidFill>
                  <a:srgbClr val="E6EDF7"/>
                </a:solidFill>
                <a:latin typeface="Menlo"/>
                <a:ea typeface="Menlo"/>
                <a:cs typeface="Menlo"/>
              </a:rPr>
              <a:t>  char buf[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BFE84638-A839-47EC-AEA1-06D35F15DF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70730" y="4269486"/>
            <a:ext cx="5619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046" b="0">
                <a:solidFill>
                  <a:srgbClr val="F78C6C"/>
                </a:solidFill>
                <a:latin typeface="Menlo"/>
                <a:ea typeface="Menlo"/>
                <a:cs typeface="Menlo"/>
              </a:defRPr>
            </a:pPr>
            <a:r>
              <a:rPr sz="1046" b="0">
                <a:solidFill>
                  <a:srgbClr val="F78C6C"/>
                </a:solidFill>
                <a:latin typeface="Menlo"/>
                <a:ea typeface="Menlo"/>
                <a:cs typeface="Menlo"/>
              </a:rPr>
              <a:t>8</a:t>
            </a:r>
          </a:p>
        </p:txBody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A4A38A3C-BF8C-4132-AAAA-2EE3F77DC7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51178" y="4269486"/>
            <a:ext cx="5619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046" b="0">
                <a:solidFill>
                  <a:srgbClr val="E6EDF7"/>
                </a:solidFill>
                <a:latin typeface="Menlo"/>
                <a:ea typeface="Menlo"/>
                <a:cs typeface="Menlo"/>
              </a:defRPr>
            </a:pPr>
            <a:r>
              <a:rPr sz="1046" b="0">
                <a:solidFill>
                  <a:srgbClr val="E6EDF7"/>
                </a:solidFill>
                <a:latin typeface="Menlo"/>
                <a:ea typeface="Menlo"/>
                <a:cs typeface="Menlo"/>
              </a:rPr>
              <a:t>];</a:t>
            </a:r>
          </a:p>
        </p:txBody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762AF177-1366-40ED-A8AF-2353E71E21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495991"/>
            <a:ext cx="5619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046" b="0">
                <a:solidFill>
                  <a:srgbClr val="E6EDF7"/>
                </a:solidFill>
                <a:latin typeface="Menlo"/>
                <a:ea typeface="Menlo"/>
                <a:cs typeface="Menlo"/>
              </a:defRPr>
            </a:pPr>
            <a:r>
              <a:rPr sz="1046" b="0">
                <a:solidFill>
                  <a:srgbClr val="E6EDF7"/>
                </a:solidFill>
                <a:latin typeface="Menlo"/>
                <a:ea typeface="Menlo"/>
                <a:cs typeface="Menlo"/>
              </a:rPr>
              <a:t>  sprintf(buf, </a:t>
            </a:r>
          </a:p>
        </p:txBody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317F342D-41C9-4A78-A1D3-53AF880E32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92522" y="4495991"/>
            <a:ext cx="5619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046" b="0">
                <a:solidFill>
                  <a:srgbClr val="C3E88D"/>
                </a:solidFill>
                <a:latin typeface="Menlo"/>
                <a:ea typeface="Menlo"/>
                <a:cs typeface="Menlo"/>
              </a:defRPr>
            </a:pPr>
            <a:r>
              <a:rPr sz="1046" b="0">
                <a:solidFill>
                  <a:srgbClr val="C3E88D"/>
                </a:solidFill>
                <a:latin typeface="Menlo"/>
                <a:ea typeface="Menlo"/>
                <a:cs typeface="Menlo"/>
              </a:rPr>
              <a:t>"%04d"</a:t>
            </a:r>
          </a:p>
        </p:txBody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3AD19767-D64D-463A-8757-45AEF53755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375211" y="4495991"/>
            <a:ext cx="5619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046" b="0">
                <a:solidFill>
                  <a:srgbClr val="E6EDF7"/>
                </a:solidFill>
                <a:latin typeface="Menlo"/>
                <a:ea typeface="Menlo"/>
                <a:cs typeface="Menlo"/>
              </a:defRPr>
            </a:pPr>
            <a:r>
              <a:rPr sz="1046" b="0">
                <a:solidFill>
                  <a:srgbClr val="E6EDF7"/>
                </a:solidFill>
                <a:latin typeface="Menlo"/>
                <a:ea typeface="Menlo"/>
                <a:cs typeface="Menlo"/>
              </a:rPr>
              <a:t>, id);</a:t>
            </a:r>
          </a:p>
        </p:txBody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ABA19159-182C-4B5A-A9FC-97978167B9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722495"/>
            <a:ext cx="5619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046" b="0">
                <a:solidFill>
                  <a:srgbClr val="E6EDF7"/>
                </a:solidFill>
                <a:latin typeface="Menlo"/>
                <a:ea typeface="Menlo"/>
                <a:cs typeface="Menlo"/>
              </a:defRPr>
            </a:pPr>
            <a:r>
              <a:rPr sz="1046" b="0">
                <a:solidFill>
                  <a:srgbClr val="E6EDF7"/>
                </a:solidFill>
                <a:latin typeface="Menlo"/>
                <a:ea typeface="Menlo"/>
                <a:cs typeface="Menlo"/>
              </a:rPr>
              <a:t>  </a:t>
            </a:r>
          </a:p>
        </p:txBody>
      </p:sp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E87F718A-EC79-47B5-A09A-2D958D9DF0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6696" y="4722495"/>
            <a:ext cx="5619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046" b="0">
                <a:solidFill>
                  <a:srgbClr val="C792EA"/>
                </a:solidFill>
                <a:latin typeface="Menlo"/>
                <a:ea typeface="Menlo"/>
                <a:cs typeface="Menlo"/>
              </a:defRPr>
            </a:pPr>
            <a:r>
              <a:rPr sz="1046" b="0">
                <a:solidFill>
                  <a:srgbClr val="C792EA"/>
                </a:solidFill>
                <a:latin typeface="Menlo"/>
                <a:ea typeface="Menlo"/>
                <a:cs typeface="Menlo"/>
              </a:rPr>
              <a:t>return</a:t>
            </a:r>
          </a:p>
        </p:txBody>
      </p:sp>
      <p:sp>
        <p:nvSpPr>
          <p:cNvPr id="34" name="">
            <a:extLst xmlns:a="http://schemas.openxmlformats.org/drawingml/2006/main">
              <a:ext uri="{FF2B5EF4-FFF2-40B4-BE49-F238E27FC236}">
                <a16:creationId xmlns:a16="http://schemas.microsoft.com/office/drawing/2014/main" id="{5EC02A6C-4B54-4703-8CBC-8EF5CEA7F9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29385" y="4722495"/>
            <a:ext cx="5619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046" b="0">
                <a:solidFill>
                  <a:srgbClr val="E6EDF7"/>
                </a:solidFill>
                <a:latin typeface="Menlo"/>
                <a:ea typeface="Menlo"/>
                <a:cs typeface="Menlo"/>
              </a:defRPr>
            </a:pPr>
            <a:r>
              <a:rPr sz="1046" b="0">
                <a:solidFill>
                  <a:srgbClr val="E6EDF7"/>
                </a:solidFill>
                <a:latin typeface="Menlo"/>
                <a:ea typeface="Menlo"/>
                <a:cs typeface="Menlo"/>
              </a:rPr>
              <a:t> buf;</a:t>
            </a:r>
          </a:p>
        </p:txBody>
      </p:sp>
      <p:sp>
        <p:nvSpPr>
          <p:cNvPr id="35" name="">
            <a:extLst xmlns:a="http://schemas.openxmlformats.org/drawingml/2006/main">
              <a:ext uri="{FF2B5EF4-FFF2-40B4-BE49-F238E27FC236}">
                <a16:creationId xmlns:a16="http://schemas.microsoft.com/office/drawing/2014/main" id="{51BA7F19-976F-4C5E-8B0E-34EB4764ED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948999"/>
            <a:ext cx="5619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046" b="0">
                <a:solidFill>
                  <a:srgbClr val="E6EDF7"/>
                </a:solidFill>
                <a:latin typeface="Menlo"/>
                <a:ea typeface="Menlo"/>
                <a:cs typeface="Menlo"/>
              </a:defRPr>
            </a:pPr>
            <a:r>
              <a:rPr sz="1046" b="0">
                <a:solidFill>
                  <a:srgbClr val="E6EDF7"/>
                </a:solidFill>
                <a:latin typeface="Menlo"/>
                <a:ea typeface="Menlo"/>
                <a:cs typeface="Menlo"/>
              </a:rPr>
              <a:t>}</a:t>
            </a:r>
          </a:p>
        </p:txBody>
      </p:sp>
      <p:sp>
        <p:nvSpPr>
          <p:cNvPr id="36" name="">
            <a:extLst xmlns:a="http://schemas.openxmlformats.org/drawingml/2006/main">
              <a:ext uri="{FF2B5EF4-FFF2-40B4-BE49-F238E27FC236}">
                <a16:creationId xmlns:a16="http://schemas.microsoft.com/office/drawing/2014/main" id="{E153C1EB-9711-4085-9779-E240C9412D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86550" y="2419350"/>
            <a:ext cx="85725" cy="857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56A8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7" name="">
            <a:extLst xmlns:a="http://schemas.openxmlformats.org/drawingml/2006/main">
              <a:ext uri="{FF2B5EF4-FFF2-40B4-BE49-F238E27FC236}">
                <a16:creationId xmlns:a16="http://schemas.microsoft.com/office/drawing/2014/main" id="{9B1564F8-FE62-4446-A619-768763904B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34200" y="2324100"/>
            <a:ext cx="4476750" cy="4476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425" b="0">
                <a:solidFill>
                  <a:srgbClr val="F7F8FC"/>
                </a:solidFill>
                <a:latin typeface="Helvetica Neue"/>
                <a:ea typeface="Helvetica Neue"/>
                <a:cs typeface="Helvetica Neue"/>
              </a:defRPr>
            </a:pPr>
            <a:r>
              <a:rPr sz="1425" b="0">
                <a:solidFill>
                  <a:srgbClr val="F7F8FC"/>
                </a:solidFill>
                <a:latin typeface="Helvetica Neue"/>
                <a:ea typeface="Helvetica Neue"/>
                <a:cs typeface="Helvetica Neue"/>
              </a:rPr>
              <a:t>ifstream 从文本读取</a:t>
            </a:r>
          </a:p>
        </p:txBody>
      </p:sp>
      <p:sp>
        <p:nvSpPr>
          <p:cNvPr id="38" name="">
            <a:extLst xmlns:a="http://schemas.openxmlformats.org/drawingml/2006/main">
              <a:ext uri="{FF2B5EF4-FFF2-40B4-BE49-F238E27FC236}">
                <a16:creationId xmlns:a16="http://schemas.microsoft.com/office/drawing/2014/main" id="{726E85B0-FCD1-4A82-A4BB-D2B66FA1E0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86550" y="3057525"/>
            <a:ext cx="85725" cy="857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56A8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9" name="">
            <a:extLst xmlns:a="http://schemas.openxmlformats.org/drawingml/2006/main">
              <a:ext uri="{FF2B5EF4-FFF2-40B4-BE49-F238E27FC236}">
                <a16:creationId xmlns:a16="http://schemas.microsoft.com/office/drawing/2014/main" id="{FE958257-06DB-47C8-A3DD-ED9775DF1A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34200" y="2962275"/>
            <a:ext cx="4476750" cy="4476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425" b="0">
                <a:solidFill>
                  <a:srgbClr val="F7F8FC"/>
                </a:solidFill>
                <a:latin typeface="Helvetica Neue"/>
                <a:ea typeface="Helvetica Neue"/>
                <a:cs typeface="Helvetica Neue"/>
              </a:defRPr>
            </a:pPr>
            <a:r>
              <a:rPr sz="1425" b="0">
                <a:solidFill>
                  <a:srgbClr val="F7F8FC"/>
                </a:solidFill>
                <a:latin typeface="Helvetica Neue"/>
                <a:ea typeface="Helvetica Neue"/>
                <a:cs typeface="Helvetica Neue"/>
              </a:rPr>
              <a:t>空仓库的 HEAD 是 0000</a:t>
            </a:r>
          </a:p>
        </p:txBody>
      </p:sp>
      <p:sp>
        <p:nvSpPr>
          <p:cNvPr id="40" name="">
            <a:extLst xmlns:a="http://schemas.openxmlformats.org/drawingml/2006/main">
              <a:ext uri="{FF2B5EF4-FFF2-40B4-BE49-F238E27FC236}">
                <a16:creationId xmlns:a16="http://schemas.microsoft.com/office/drawing/2014/main" id="{F64F325F-D386-4573-8A83-D6174A5F4F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86550" y="3695700"/>
            <a:ext cx="85725" cy="857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56A8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1" name="">
            <a:extLst xmlns:a="http://schemas.openxmlformats.org/drawingml/2006/main">
              <a:ext uri="{FF2B5EF4-FFF2-40B4-BE49-F238E27FC236}">
                <a16:creationId xmlns:a16="http://schemas.microsoft.com/office/drawing/2014/main" id="{5677E03F-EE28-4AE7-BFBA-03398AF82D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34200" y="3600450"/>
            <a:ext cx="4476750" cy="4476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425" b="0">
                <a:solidFill>
                  <a:srgbClr val="F7F8FC"/>
                </a:solidFill>
                <a:latin typeface="Helvetica Neue"/>
                <a:ea typeface="Helvetica Neue"/>
                <a:cs typeface="Helvetica Neue"/>
              </a:defRPr>
            </a:pPr>
            <a:r>
              <a:rPr sz="1425" b="0">
                <a:solidFill>
                  <a:srgbClr val="F7F8FC"/>
                </a:solidFill>
                <a:latin typeface="Helvetica Neue"/>
                <a:ea typeface="Helvetica Neue"/>
                <a:cs typeface="Helvetica Neue"/>
              </a:rPr>
              <a:t>编号显示和整数计算分开</a:t>
            </a:r>
          </a:p>
        </p:txBody>
      </p:sp>
      <p:sp>
        <p:nvSpPr>
          <p:cNvPr id="42" name="">
            <a:extLst xmlns:a="http://schemas.openxmlformats.org/drawingml/2006/main">
              <a:ext uri="{FF2B5EF4-FFF2-40B4-BE49-F238E27FC236}">
                <a16:creationId xmlns:a16="http://schemas.microsoft.com/office/drawing/2014/main" id="{D58BD8BB-1795-4985-8137-FECDA4318A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86550" y="4333875"/>
            <a:ext cx="85725" cy="857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56A8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3" name="">
            <a:extLst xmlns:a="http://schemas.openxmlformats.org/drawingml/2006/main">
              <a:ext uri="{FF2B5EF4-FFF2-40B4-BE49-F238E27FC236}">
                <a16:creationId xmlns:a16="http://schemas.microsoft.com/office/drawing/2014/main" id="{1786CDEE-8059-4D34-BF60-56D838ED17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34200" y="4238625"/>
            <a:ext cx="4476750" cy="4476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425" b="0">
                <a:solidFill>
                  <a:srgbClr val="F7F8FC"/>
                </a:solidFill>
                <a:latin typeface="Helvetica Neue"/>
                <a:ea typeface="Helvetica Neue"/>
                <a:cs typeface="Helvetica Neue"/>
              </a:defRPr>
            </a:pPr>
            <a:r>
              <a:rPr sz="1425" b="0">
                <a:solidFill>
                  <a:srgbClr val="F7F8FC"/>
                </a:solidFill>
                <a:latin typeface="Helvetica Neue"/>
                <a:ea typeface="Helvetica Neue"/>
                <a:cs typeface="Helvetica Neue"/>
              </a:rPr>
              <a:t>后续可换成哈希，但接口不变</a:t>
            </a:r>
          </a:p>
        </p:txBody>
      </p:sp>
    </p:spTree>
    <p:extLst>
      <p:ext uri="{BB962C8B-B14F-4D97-AF65-F5344CB8AC3E}">
        <p14:creationId xmlns:p14="http://schemas.microsoft.com/office/powerpoint/2010/main" val="531429745"/>
      </p:ext>
    </p:extLst>
  </p:cSld>
</p:sld>
</file>

<file path=ppt/slides/slide17.xml><?xml version="1.0" encoding="utf-8"?>
<p:sld xmlns:p="http://schemas.openxmlformats.org/presentationml/2006/main">
  <p:cSld>
    <p:bg>
      <p:bgPr>
        <a:solidFill xmlns:a="http://schemas.openxmlformats.org/drawingml/2006/main">
          <a:srgbClr val="0B1020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87712BB9-96A7-429B-8B2B-46F464B1C3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342900"/>
            <a:ext cx="112776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56A8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D2553868-9F7B-44CA-BA23-E94C20C2E8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533400"/>
            <a:ext cx="6667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AAB4C8"/>
                </a:solidFill>
                <a:latin typeface="Helvetica Neue"/>
                <a:ea typeface="Helvetica Neue"/>
                <a:cs typeface="Helvetica Neue"/>
              </a:defRPr>
            </a:pPr>
            <a:r>
              <a:rPr sz="1125" b="1">
                <a:solidFill>
                  <a:srgbClr val="AAB4C8"/>
                </a:solidFill>
                <a:latin typeface="Helvetica Neue"/>
                <a:ea typeface="Helvetica Neue"/>
                <a:cs typeface="Helvetica Neue"/>
              </a:rPr>
              <a:t>2026 新生暑期技术实践培训 · 第 6 讲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3CA01BC9-3596-46DD-A5C9-B79EAC0DA7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933450"/>
            <a:ext cx="10763250" cy="523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850" b="1">
                <a:solidFill>
                  <a:srgbClr val="F7F8FC"/>
                </a:solidFill>
                <a:latin typeface="Helvetica Neue"/>
                <a:ea typeface="Helvetica Neue"/>
                <a:cs typeface="Helvetica Neue"/>
              </a:defRPr>
            </a:pPr>
            <a:r>
              <a:rPr sz="2850" b="1">
                <a:solidFill>
                  <a:srgbClr val="F7F8FC"/>
                </a:solidFill>
                <a:latin typeface="Helvetica Neue"/>
                <a:ea typeface="Helvetica Neue"/>
                <a:cs typeface="Helvetica Neue"/>
              </a:rPr>
              <a:t>commit：先拒绝空暂存区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DFA1E04C-C826-4A98-BE3A-B8E2586C31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0" y="6324600"/>
            <a:ext cx="571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AAB4C8"/>
                </a:solidFill>
                <a:latin typeface="Helvetica Neue"/>
                <a:ea typeface="Helvetica Neue"/>
                <a:cs typeface="Helvetica Neue"/>
              </a:defRPr>
            </a:pPr>
            <a:r>
              <a:rPr sz="1125" b="1">
                <a:solidFill>
                  <a:srgbClr val="AAB4C8"/>
                </a:solidFill>
                <a:latin typeface="Helvetica Neue"/>
                <a:ea typeface="Helvetica Neue"/>
                <a:cs typeface="Helvetica Neue"/>
              </a:rPr>
              <a:t>17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29C2B45E-A4EA-4320-8BC7-CFBB8E01AC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1619250"/>
            <a:ext cx="106680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75" b="0">
                <a:solidFill>
                  <a:srgbClr val="AAB4C8"/>
                </a:solidFill>
                <a:latin typeface="Helvetica Neue"/>
                <a:ea typeface="Helvetica Neue"/>
                <a:cs typeface="Helvetica Neue"/>
              </a:defRPr>
            </a:pPr>
            <a:r>
              <a:rPr sz="1575" b="0">
                <a:solidFill>
                  <a:srgbClr val="AAB4C8"/>
                </a:solidFill>
                <a:latin typeface="Helvetica Neue"/>
                <a:ea typeface="Helvetica Neue"/>
                <a:cs typeface="Helvetica Neue"/>
              </a:rPr>
              <a:t>没有可提交内容时，应该停止而非生成空提交。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756126E6-9FFE-44D6-9349-6EB5B3FBF8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2209800"/>
            <a:ext cx="5810250" cy="390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51D3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9BF5A233-4C19-4BEF-9176-E72B74E6C9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457450"/>
            <a:ext cx="5619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82AAFF"/>
                </a:solidFill>
                <a:latin typeface="Menlo"/>
                <a:ea typeface="Menlo"/>
                <a:cs typeface="Menlo"/>
              </a:defRPr>
            </a:pPr>
            <a:r>
              <a:rPr sz="1275" b="0">
                <a:solidFill>
                  <a:srgbClr val="82AAFF"/>
                </a:solidFill>
                <a:latin typeface="Menlo"/>
                <a:ea typeface="Menlo"/>
                <a:cs typeface="Menlo"/>
              </a:rPr>
              <a:t>bool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0533A524-DD6B-4BDE-94C0-1757BB8574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78230" y="2457450"/>
            <a:ext cx="5619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E6EDF7"/>
                </a:solidFill>
                <a:latin typeface="Menlo"/>
                <a:ea typeface="Menlo"/>
                <a:cs typeface="Menlo"/>
              </a:defRPr>
            </a:pPr>
            <a:r>
              <a:rPr sz="1275" b="0">
                <a:solidFill>
                  <a:srgbClr val="E6EDF7"/>
                </a:solidFill>
                <a:latin typeface="Menlo"/>
                <a:ea typeface="Menlo"/>
                <a:cs typeface="Menlo"/>
              </a:rPr>
              <a:t> stageEmpty() {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D08DE0BF-1A8C-4F62-A274-8210E5B301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733675"/>
            <a:ext cx="5619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E6EDF7"/>
                </a:solidFill>
                <a:latin typeface="Menlo"/>
                <a:ea typeface="Menlo"/>
                <a:cs typeface="Menlo"/>
              </a:defRPr>
            </a:pPr>
            <a:r>
              <a:rPr sz="1275" b="0">
                <a:solidFill>
                  <a:srgbClr val="E6EDF7"/>
                </a:solidFill>
                <a:latin typeface="Menlo"/>
                <a:ea typeface="Menlo"/>
                <a:cs typeface="Menlo"/>
              </a:rPr>
              <a:t>  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2BCF495A-DEF6-4435-AF1E-D6B5796FFD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2015" y="2733675"/>
            <a:ext cx="5619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C792EA"/>
                </a:solidFill>
                <a:latin typeface="Menlo"/>
                <a:ea typeface="Menlo"/>
                <a:cs typeface="Menlo"/>
              </a:defRPr>
            </a:pPr>
            <a:r>
              <a:rPr sz="1275" b="0">
                <a:solidFill>
                  <a:srgbClr val="C792EA"/>
                </a:solidFill>
                <a:latin typeface="Menlo"/>
                <a:ea typeface="Menlo"/>
                <a:cs typeface="Menlo"/>
              </a:rPr>
              <a:t>return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5E498597-96D1-4751-BFC1-BDFDF5B41E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70660" y="2733675"/>
            <a:ext cx="5619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E6EDF7"/>
                </a:solidFill>
                <a:latin typeface="Menlo"/>
                <a:ea typeface="Menlo"/>
                <a:cs typeface="Menlo"/>
              </a:defRPr>
            </a:pPr>
            <a:r>
              <a:rPr sz="1275" b="0">
                <a:solidFill>
                  <a:srgbClr val="E6EDF7"/>
                </a:solidFill>
                <a:latin typeface="Menlo"/>
                <a:ea typeface="Menlo"/>
                <a:cs typeface="Menlo"/>
              </a:rPr>
              <a:t> fs::directory_iterator(".minigit/stage")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34B9B864-C920-4020-8148-15EE075FA3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009900"/>
            <a:ext cx="5619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E6EDF7"/>
                </a:solidFill>
                <a:latin typeface="Menlo"/>
                <a:ea typeface="Menlo"/>
                <a:cs typeface="Menlo"/>
              </a:defRPr>
            </a:pPr>
            <a:r>
              <a:rPr sz="1275" b="0">
                <a:solidFill>
                  <a:srgbClr val="E6EDF7"/>
                </a:solidFill>
                <a:latin typeface="Menlo"/>
                <a:ea typeface="Menlo"/>
                <a:cs typeface="Menlo"/>
              </a:rPr>
              <a:t>      == fs::directory_iterator();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6A5AEBF9-B8EB-4745-80A0-07DB43C795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286125"/>
            <a:ext cx="5619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E6EDF7"/>
                </a:solidFill>
                <a:latin typeface="Menlo"/>
                <a:ea typeface="Menlo"/>
                <a:cs typeface="Menlo"/>
              </a:defRPr>
            </a:pPr>
            <a:r>
              <a:rPr sz="1275" b="0">
                <a:solidFill>
                  <a:srgbClr val="E6EDF7"/>
                </a:solidFill>
                <a:latin typeface="Menlo"/>
                <a:ea typeface="Menlo"/>
                <a:cs typeface="Menlo"/>
              </a:rPr>
              <a:t>}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53567179-454D-4A98-8CA7-D148EC8DEB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838575"/>
            <a:ext cx="5619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C792EA"/>
                </a:solidFill>
                <a:latin typeface="Menlo"/>
                <a:ea typeface="Menlo"/>
                <a:cs typeface="Menlo"/>
              </a:defRPr>
            </a:pPr>
            <a:r>
              <a:rPr sz="1275" b="0">
                <a:solidFill>
                  <a:srgbClr val="C792EA"/>
                </a:solidFill>
                <a:latin typeface="Menlo"/>
                <a:ea typeface="Menlo"/>
                <a:cs typeface="Menlo"/>
              </a:rPr>
              <a:t>if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4AC7F4C2-ABFF-4F28-A117-5F86CBA363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2015" y="3838575"/>
            <a:ext cx="5619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E6EDF7"/>
                </a:solidFill>
                <a:latin typeface="Menlo"/>
                <a:ea typeface="Menlo"/>
                <a:cs typeface="Menlo"/>
              </a:defRPr>
            </a:pPr>
            <a:r>
              <a:rPr sz="1275" b="0">
                <a:solidFill>
                  <a:srgbClr val="E6EDF7"/>
                </a:solidFill>
                <a:latin typeface="Menlo"/>
                <a:ea typeface="Menlo"/>
                <a:cs typeface="Menlo"/>
              </a:rPr>
              <a:t> (stageEmpty()) {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91F17E72-FE28-4E05-85A9-BDC24F1202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114800"/>
            <a:ext cx="5619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E6EDF7"/>
                </a:solidFill>
                <a:latin typeface="Menlo"/>
                <a:ea typeface="Menlo"/>
                <a:cs typeface="Menlo"/>
              </a:defRPr>
            </a:pPr>
            <a:r>
              <a:rPr sz="1275" b="0">
                <a:solidFill>
                  <a:srgbClr val="E6EDF7"/>
                </a:solidFill>
                <a:latin typeface="Menlo"/>
                <a:ea typeface="Menlo"/>
                <a:cs typeface="Menlo"/>
              </a:rPr>
              <a:t>  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5C9E7EFC-F164-4C26-A2FE-395D0204E3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2015" y="4114800"/>
            <a:ext cx="5619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82AAFF"/>
                </a:solidFill>
                <a:latin typeface="Menlo"/>
                <a:ea typeface="Menlo"/>
                <a:cs typeface="Menlo"/>
              </a:defRPr>
            </a:pPr>
            <a:r>
              <a:rPr sz="1275" b="0">
                <a:solidFill>
                  <a:srgbClr val="82AAFF"/>
                </a:solidFill>
                <a:latin typeface="Menlo"/>
                <a:ea typeface="Menlo"/>
                <a:cs typeface="Menlo"/>
              </a:rPr>
              <a:t>cout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1B5A64D3-745A-4FC0-86DC-D1A6C27EF9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74445" y="4114800"/>
            <a:ext cx="5619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E6EDF7"/>
                </a:solidFill>
                <a:latin typeface="Menlo"/>
                <a:ea typeface="Menlo"/>
                <a:cs typeface="Menlo"/>
              </a:defRPr>
            </a:pPr>
            <a:r>
              <a:rPr sz="1275" b="0">
                <a:solidFill>
                  <a:srgbClr val="E6EDF7"/>
                </a:solidFill>
                <a:latin typeface="Menlo"/>
                <a:ea typeface="Menlo"/>
                <a:cs typeface="Menlo"/>
              </a:rPr>
              <a:t> &lt;&lt; "暂存区为空，请先 add\n";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A1BB3049-AAD6-447F-81F7-27892A86BA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391025"/>
            <a:ext cx="5619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E6EDF7"/>
                </a:solidFill>
                <a:latin typeface="Menlo"/>
                <a:ea typeface="Menlo"/>
                <a:cs typeface="Menlo"/>
              </a:defRPr>
            </a:pPr>
            <a:r>
              <a:rPr sz="1275" b="0">
                <a:solidFill>
                  <a:srgbClr val="E6EDF7"/>
                </a:solidFill>
                <a:latin typeface="Menlo"/>
                <a:ea typeface="Menlo"/>
                <a:cs typeface="Menlo"/>
              </a:rPr>
              <a:t>  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9ADEF37B-3C9C-4D5B-AE85-E8E1AB862B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2015" y="4391025"/>
            <a:ext cx="5619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C792EA"/>
                </a:solidFill>
                <a:latin typeface="Menlo"/>
                <a:ea typeface="Menlo"/>
                <a:cs typeface="Menlo"/>
              </a:defRPr>
            </a:pPr>
            <a:r>
              <a:rPr sz="1275" b="0">
                <a:solidFill>
                  <a:srgbClr val="C792EA"/>
                </a:solidFill>
                <a:latin typeface="Menlo"/>
                <a:ea typeface="Menlo"/>
                <a:cs typeface="Menlo"/>
              </a:rPr>
              <a:t>return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4F8BDA85-301D-4EE6-870B-1270B143C4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70660" y="4391025"/>
            <a:ext cx="5619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E6EDF7"/>
                </a:solidFill>
                <a:latin typeface="Menlo"/>
                <a:ea typeface="Menlo"/>
                <a:cs typeface="Menlo"/>
              </a:defRPr>
            </a:pPr>
            <a:r>
              <a:rPr sz="1275" b="0">
                <a:solidFill>
                  <a:srgbClr val="E6EDF7"/>
                </a:solidFill>
                <a:latin typeface="Menlo"/>
                <a:ea typeface="Menlo"/>
                <a:cs typeface="Menlo"/>
              </a:rPr>
              <a:t>;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392D824D-B788-4877-87F8-2CE755273A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667250"/>
            <a:ext cx="5619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E6EDF7"/>
                </a:solidFill>
                <a:latin typeface="Menlo"/>
                <a:ea typeface="Menlo"/>
                <a:cs typeface="Menlo"/>
              </a:defRPr>
            </a:pPr>
            <a:r>
              <a:rPr sz="1275" b="0">
                <a:solidFill>
                  <a:srgbClr val="E6EDF7"/>
                </a:solidFill>
                <a:latin typeface="Menlo"/>
                <a:ea typeface="Menlo"/>
                <a:cs typeface="Menlo"/>
              </a:rPr>
              <a:t>}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D1593D5D-25A4-4631-917A-702DCD398D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86550" y="2419350"/>
            <a:ext cx="85725" cy="857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56A8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AF46A059-EF2C-492C-B7FD-FC0CDFAD10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34200" y="2324100"/>
            <a:ext cx="4476750" cy="4476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425" b="0">
                <a:solidFill>
                  <a:srgbClr val="F7F8FC"/>
                </a:solidFill>
                <a:latin typeface="Helvetica Neue"/>
                <a:ea typeface="Helvetica Neue"/>
                <a:cs typeface="Helvetica Neue"/>
              </a:defRPr>
            </a:pPr>
            <a:r>
              <a:rPr sz="1425" b="0">
                <a:solidFill>
                  <a:srgbClr val="F7F8FC"/>
                </a:solidFill>
                <a:latin typeface="Helvetica Neue"/>
                <a:ea typeface="Helvetica Neue"/>
                <a:cs typeface="Helvetica Neue"/>
              </a:rPr>
              <a:t>directory_iterator 遍历目录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4ADE5FFD-A958-4CBB-B395-1E6ACA6B65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86550" y="3057525"/>
            <a:ext cx="85725" cy="857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56A8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62975C4C-3EF1-4A49-92D1-CBBE060A3A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34200" y="2962275"/>
            <a:ext cx="4476750" cy="4476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425" b="0">
                <a:solidFill>
                  <a:srgbClr val="F7F8FC"/>
                </a:solidFill>
                <a:latin typeface="Helvetica Neue"/>
                <a:ea typeface="Helvetica Neue"/>
                <a:cs typeface="Helvetica Neue"/>
              </a:defRPr>
            </a:pPr>
            <a:r>
              <a:rPr sz="1425" b="0">
                <a:solidFill>
                  <a:srgbClr val="F7F8FC"/>
                </a:solidFill>
                <a:latin typeface="Helvetica Neue"/>
                <a:ea typeface="Helvetica Neue"/>
                <a:cs typeface="Helvetica Neue"/>
              </a:rPr>
              <a:t>空目录不产生提交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4EB984A6-6DB4-40C4-B2F5-EA4D3CE81C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86550" y="3695700"/>
            <a:ext cx="85725" cy="857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56A8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C05E5517-0FD8-4971-9703-C7CCCE9ACF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34200" y="3600450"/>
            <a:ext cx="4476750" cy="4476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425" b="0">
                <a:solidFill>
                  <a:srgbClr val="F7F8FC"/>
                </a:solidFill>
                <a:latin typeface="Helvetica Neue"/>
                <a:ea typeface="Helvetica Neue"/>
                <a:cs typeface="Helvetica Neue"/>
              </a:defRPr>
            </a:pPr>
            <a:r>
              <a:rPr sz="1425" b="0">
                <a:solidFill>
                  <a:srgbClr val="F7F8FC"/>
                </a:solidFill>
                <a:latin typeface="Helvetica Neue"/>
                <a:ea typeface="Helvetica Neue"/>
                <a:cs typeface="Helvetica Neue"/>
              </a:rPr>
              <a:t>先给可操作的提示</a:t>
            </a:r>
          </a:p>
        </p:txBody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9476457B-EC0F-44D3-8C7E-0D1FD3475C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86550" y="4333875"/>
            <a:ext cx="85725" cy="857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56A8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073EA4D8-E9F9-4FB0-9350-8696A37B2C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34200" y="4238625"/>
            <a:ext cx="4476750" cy="4476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425" b="0">
                <a:solidFill>
                  <a:srgbClr val="F7F8FC"/>
                </a:solidFill>
                <a:latin typeface="Helvetica Neue"/>
                <a:ea typeface="Helvetica Neue"/>
                <a:cs typeface="Helvetica Neue"/>
              </a:defRPr>
            </a:pPr>
            <a:r>
              <a:rPr sz="1425" b="0">
                <a:solidFill>
                  <a:srgbClr val="F7F8FC"/>
                </a:solidFill>
                <a:latin typeface="Helvetica Neue"/>
                <a:ea typeface="Helvetica Neue"/>
                <a:cs typeface="Helvetica Neue"/>
              </a:rPr>
              <a:t>真实 Git 也会阻止无变化提交</a:t>
            </a:r>
          </a:p>
        </p:txBody>
      </p:sp>
    </p:spTree>
    <p:extLst>
      <p:ext uri="{BB962C8B-B14F-4D97-AF65-F5344CB8AC3E}">
        <p14:creationId xmlns:p14="http://schemas.microsoft.com/office/powerpoint/2010/main" val="824857346"/>
      </p:ext>
    </p:extLst>
  </p:cSld>
</p:sld>
</file>

<file path=ppt/slides/slide18.xml><?xml version="1.0" encoding="utf-8"?>
<p:sld xmlns:p="http://schemas.openxmlformats.org/presentationml/2006/main">
  <p:cSld>
    <p:bg>
      <p:bgPr>
        <a:solidFill xmlns:a="http://schemas.openxmlformats.org/drawingml/2006/main">
          <a:srgbClr val="0B1020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8" name="">
            <a:extLst xmlns:a="http://schemas.openxmlformats.org/drawingml/2006/main">
              <a:ext uri="{FF2B5EF4-FFF2-40B4-BE49-F238E27FC236}">
                <a16:creationId xmlns:a16="http://schemas.microsoft.com/office/drawing/2014/main" id="{440E296C-91AD-484B-90E7-5A9663D0D9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342900"/>
            <a:ext cx="112776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56A8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E9CF5DB6-4FDE-4D5A-8BF2-E8FFADAC6D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533400"/>
            <a:ext cx="6667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AAB4C8"/>
                </a:solidFill>
                <a:latin typeface="Helvetica Neue"/>
                <a:ea typeface="Helvetica Neue"/>
                <a:cs typeface="Helvetica Neue"/>
              </a:defRPr>
            </a:pPr>
            <a:r>
              <a:rPr sz="1125" b="1">
                <a:solidFill>
                  <a:srgbClr val="AAB4C8"/>
                </a:solidFill>
                <a:latin typeface="Helvetica Neue"/>
                <a:ea typeface="Helvetica Neue"/>
                <a:cs typeface="Helvetica Neue"/>
              </a:rPr>
              <a:t>2026 新生暑期技术实践培训 · 第 6 讲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AD8D4245-43B8-4AF8-8567-9828A65A84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933450"/>
            <a:ext cx="10763250" cy="523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850" b="1">
                <a:solidFill>
                  <a:srgbClr val="F7F8FC"/>
                </a:solidFill>
                <a:latin typeface="Helvetica Neue"/>
                <a:ea typeface="Helvetica Neue"/>
                <a:cs typeface="Helvetica Neue"/>
              </a:defRPr>
            </a:pPr>
            <a:r>
              <a:rPr sz="2850" b="1">
                <a:solidFill>
                  <a:srgbClr val="F7F8FC"/>
                </a:solidFill>
                <a:latin typeface="Helvetica Neue"/>
                <a:ea typeface="Helvetica Neue"/>
                <a:cs typeface="Helvetica Neue"/>
              </a:rPr>
              <a:t>commit：把暂存区复制成不可变快照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6AA658AE-4517-494F-B4F3-C741EBD3FB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0" y="6324600"/>
            <a:ext cx="571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AAB4C8"/>
                </a:solidFill>
                <a:latin typeface="Helvetica Neue"/>
                <a:ea typeface="Helvetica Neue"/>
                <a:cs typeface="Helvetica Neue"/>
              </a:defRPr>
            </a:pPr>
            <a:r>
              <a:rPr sz="1125" b="1">
                <a:solidFill>
                  <a:srgbClr val="AAB4C8"/>
                </a:solidFill>
                <a:latin typeface="Helvetica Neue"/>
                <a:ea typeface="Helvetica Neue"/>
                <a:cs typeface="Helvetica Neue"/>
              </a:rPr>
              <a:t>18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E631602A-129E-4B41-B147-81B29F1DD7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1619250"/>
            <a:ext cx="106680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75" b="0">
                <a:solidFill>
                  <a:srgbClr val="AAB4C8"/>
                </a:solidFill>
                <a:latin typeface="Helvetica Neue"/>
                <a:ea typeface="Helvetica Neue"/>
                <a:cs typeface="Helvetica Neue"/>
              </a:defRPr>
            </a:pPr>
            <a:r>
              <a:rPr sz="1575" b="0">
                <a:solidFill>
                  <a:srgbClr val="AAB4C8"/>
                </a:solidFill>
                <a:latin typeface="Helvetica Neue"/>
                <a:ea typeface="Helvetica Neue"/>
                <a:cs typeface="Helvetica Neue"/>
              </a:rPr>
              <a:t>提交后不要再从工作区读取任何文件。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90B576E2-47D9-4517-A412-7ECAE31B16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2209800"/>
            <a:ext cx="5810250" cy="390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51D3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A2349E49-CC65-4D67-A85C-F1D4F67B8D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457450"/>
            <a:ext cx="5619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82AAFF"/>
                </a:solidFill>
                <a:latin typeface="Menlo"/>
                <a:ea typeface="Menlo"/>
                <a:cs typeface="Menlo"/>
              </a:defRPr>
            </a:pPr>
            <a:r>
              <a:rPr sz="1275" b="0">
                <a:solidFill>
                  <a:srgbClr val="82AAFF"/>
                </a:solidFill>
                <a:latin typeface="Menlo"/>
                <a:ea typeface="Menlo"/>
                <a:cs typeface="Menlo"/>
              </a:rPr>
              <a:t>void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DD570127-3680-40BC-9724-912162863F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78230" y="2457450"/>
            <a:ext cx="5619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E6EDF7"/>
                </a:solidFill>
                <a:latin typeface="Menlo"/>
                <a:ea typeface="Menlo"/>
                <a:cs typeface="Menlo"/>
              </a:defRPr>
            </a:pPr>
            <a:r>
              <a:rPr sz="1275" b="0">
                <a:solidFill>
                  <a:srgbClr val="E6EDF7"/>
                </a:solidFill>
                <a:latin typeface="Menlo"/>
                <a:ea typeface="Menlo"/>
                <a:cs typeface="Menlo"/>
              </a:rPr>
              <a:t> commit(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FBC2326D-5BFD-4AF0-93E3-DB875EF183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63090" y="2457450"/>
            <a:ext cx="5619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C792EA"/>
                </a:solidFill>
                <a:latin typeface="Menlo"/>
                <a:ea typeface="Menlo"/>
                <a:cs typeface="Menlo"/>
              </a:defRPr>
            </a:pPr>
            <a:r>
              <a:rPr sz="1275" b="0">
                <a:solidFill>
                  <a:srgbClr val="C792EA"/>
                </a:solidFill>
                <a:latin typeface="Menlo"/>
                <a:ea typeface="Menlo"/>
                <a:cs typeface="Menlo"/>
              </a:rPr>
              <a:t>const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AA725D20-7093-4EE3-8098-648C11BF79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353628" y="2457450"/>
            <a:ext cx="5619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E6EDF7"/>
                </a:solidFill>
                <a:latin typeface="Menlo"/>
                <a:ea typeface="Menlo"/>
                <a:cs typeface="Menlo"/>
              </a:defRPr>
            </a:pPr>
            <a:r>
              <a:rPr sz="1275" b="0">
                <a:solidFill>
                  <a:srgbClr val="E6EDF7"/>
                </a:solidFill>
                <a:latin typeface="Menlo"/>
                <a:ea typeface="Menlo"/>
                <a:cs typeface="Menlo"/>
              </a:rPr>
              <a:t> 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125D8012-36F8-4AE9-AB18-CEDD273E0B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51735" y="2457450"/>
            <a:ext cx="5619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82AAFF"/>
                </a:solidFill>
                <a:latin typeface="Menlo"/>
                <a:ea typeface="Menlo"/>
                <a:cs typeface="Menlo"/>
              </a:defRPr>
            </a:pPr>
            <a:r>
              <a:rPr sz="1275" b="0">
                <a:solidFill>
                  <a:srgbClr val="82AAFF"/>
                </a:solidFill>
                <a:latin typeface="Menlo"/>
                <a:ea typeface="Menlo"/>
                <a:cs typeface="Menlo"/>
              </a:rPr>
              <a:t>string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E4EC65F6-8B4C-4AAA-B947-3ACB74B796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40380" y="2457450"/>
            <a:ext cx="5619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E6EDF7"/>
                </a:solidFill>
                <a:latin typeface="Menlo"/>
                <a:ea typeface="Menlo"/>
                <a:cs typeface="Menlo"/>
              </a:defRPr>
            </a:pPr>
            <a:r>
              <a:rPr sz="1275" b="0">
                <a:solidFill>
                  <a:srgbClr val="E6EDF7"/>
                </a:solidFill>
                <a:latin typeface="Menlo"/>
                <a:ea typeface="Menlo"/>
                <a:cs typeface="Menlo"/>
              </a:rPr>
              <a:t>&amp; message) {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BEF2E441-D0C4-4654-B5F2-60B6483616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733675"/>
            <a:ext cx="5619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E6EDF7"/>
                </a:solidFill>
                <a:latin typeface="Menlo"/>
                <a:ea typeface="Menlo"/>
                <a:cs typeface="Menlo"/>
              </a:defRPr>
            </a:pPr>
            <a:r>
              <a:rPr sz="1275" b="0">
                <a:solidFill>
                  <a:srgbClr val="E6EDF7"/>
                </a:solidFill>
                <a:latin typeface="Menlo"/>
                <a:ea typeface="Menlo"/>
                <a:cs typeface="Menlo"/>
              </a:rPr>
              <a:t>  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8531CAE8-DB96-4973-997F-6A00FB317A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2015" y="2733675"/>
            <a:ext cx="5619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82AAFF"/>
                </a:solidFill>
                <a:latin typeface="Menlo"/>
                <a:ea typeface="Menlo"/>
                <a:cs typeface="Menlo"/>
              </a:defRPr>
            </a:pPr>
            <a:r>
              <a:rPr sz="1275" b="0">
                <a:solidFill>
                  <a:srgbClr val="82AAFF"/>
                </a:solidFill>
                <a:latin typeface="Menlo"/>
                <a:ea typeface="Menlo"/>
                <a:cs typeface="Menlo"/>
              </a:rPr>
              <a:t>int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86BFBA89-5CE6-403A-A26B-75E2E5DCB1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76338" y="2733675"/>
            <a:ext cx="5619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E6EDF7"/>
                </a:solidFill>
                <a:latin typeface="Menlo"/>
                <a:ea typeface="Menlo"/>
                <a:cs typeface="Menlo"/>
              </a:defRPr>
            </a:pPr>
            <a:r>
              <a:rPr sz="1275" b="0">
                <a:solidFill>
                  <a:srgbClr val="E6EDF7"/>
                </a:solidFill>
                <a:latin typeface="Menlo"/>
                <a:ea typeface="Menlo"/>
                <a:cs typeface="Menlo"/>
              </a:rPr>
              <a:t> next = readHead() + 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5C814BDB-2A31-4386-8A5E-B22D916519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36595" y="2733675"/>
            <a:ext cx="5619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F78C6C"/>
                </a:solidFill>
                <a:latin typeface="Menlo"/>
                <a:ea typeface="Menlo"/>
                <a:cs typeface="Menlo"/>
              </a:defRPr>
            </a:pPr>
            <a:r>
              <a:rPr sz="1275" b="0">
                <a:solidFill>
                  <a:srgbClr val="F78C6C"/>
                </a:solidFill>
                <a:latin typeface="Menlo"/>
                <a:ea typeface="Menlo"/>
                <a:cs typeface="Menlo"/>
              </a:rPr>
              <a:t>1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4CF8EE24-987E-4F1C-99E1-8C27759A91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34703" y="2733675"/>
            <a:ext cx="5619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E6EDF7"/>
                </a:solidFill>
                <a:latin typeface="Menlo"/>
                <a:ea typeface="Menlo"/>
                <a:cs typeface="Menlo"/>
              </a:defRPr>
            </a:pPr>
            <a:r>
              <a:rPr sz="1275" b="0">
                <a:solidFill>
                  <a:srgbClr val="E6EDF7"/>
                </a:solidFill>
                <a:latin typeface="Menlo"/>
                <a:ea typeface="Menlo"/>
                <a:cs typeface="Menlo"/>
              </a:rPr>
              <a:t>;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89305534-951D-42D5-A1EA-1B4458E455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009900"/>
            <a:ext cx="5619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E6EDF7"/>
                </a:solidFill>
                <a:latin typeface="Menlo"/>
                <a:ea typeface="Menlo"/>
                <a:cs typeface="Menlo"/>
              </a:defRPr>
            </a:pPr>
            <a:r>
              <a:rPr sz="1275" b="0">
                <a:solidFill>
                  <a:srgbClr val="E6EDF7"/>
                </a:solidFill>
                <a:latin typeface="Menlo"/>
                <a:ea typeface="Menlo"/>
                <a:cs typeface="Menlo"/>
              </a:rPr>
              <a:t>  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8B4B2FA3-A788-4791-A392-EEC9DCF3F2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2015" y="3009900"/>
            <a:ext cx="5619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82AAFF"/>
                </a:solidFill>
                <a:latin typeface="Menlo"/>
                <a:ea typeface="Menlo"/>
                <a:cs typeface="Menlo"/>
              </a:defRPr>
            </a:pPr>
            <a:r>
              <a:rPr sz="1275" b="0">
                <a:solidFill>
                  <a:srgbClr val="82AAFF"/>
                </a:solidFill>
                <a:latin typeface="Menlo"/>
                <a:ea typeface="Menlo"/>
                <a:cs typeface="Menlo"/>
              </a:rPr>
              <a:t>string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351A71F6-0E27-460F-B2DD-6664C00FFB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70660" y="3009900"/>
            <a:ext cx="5619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E6EDF7"/>
                </a:solidFill>
                <a:latin typeface="Menlo"/>
                <a:ea typeface="Menlo"/>
                <a:cs typeface="Menlo"/>
              </a:defRPr>
            </a:pPr>
            <a:r>
              <a:rPr sz="1275" b="0">
                <a:solidFill>
                  <a:srgbClr val="E6EDF7"/>
                </a:solidFill>
                <a:latin typeface="Menlo"/>
                <a:ea typeface="Menlo"/>
                <a:cs typeface="Menlo"/>
              </a:rPr>
              <a:t> id = idText(next);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7888311D-90ED-4AB3-A57B-720844ABEA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286125"/>
            <a:ext cx="5619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E6EDF7"/>
                </a:solidFill>
                <a:latin typeface="Menlo"/>
                <a:ea typeface="Menlo"/>
                <a:cs typeface="Menlo"/>
              </a:defRPr>
            </a:pPr>
            <a:r>
              <a:rPr sz="1275" b="0">
                <a:solidFill>
                  <a:srgbClr val="E6EDF7"/>
                </a:solidFill>
                <a:latin typeface="Menlo"/>
                <a:ea typeface="Menlo"/>
                <a:cs typeface="Menlo"/>
              </a:rPr>
              <a:t>  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5AFC0128-79A6-41AC-96C2-7ED662DAED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2015" y="3286125"/>
            <a:ext cx="5619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82AAFF"/>
                </a:solidFill>
                <a:latin typeface="Menlo"/>
                <a:ea typeface="Menlo"/>
                <a:cs typeface="Menlo"/>
              </a:defRPr>
            </a:pPr>
            <a:r>
              <a:rPr sz="1275" b="0">
                <a:solidFill>
                  <a:srgbClr val="82AAFF"/>
                </a:solidFill>
                <a:latin typeface="Menlo"/>
                <a:ea typeface="Menlo"/>
                <a:cs typeface="Menlo"/>
              </a:rPr>
              <a:t>string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5C2C9582-39A9-4836-9DA6-E074868442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70660" y="3286125"/>
            <a:ext cx="5619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E6EDF7"/>
                </a:solidFill>
                <a:latin typeface="Menlo"/>
                <a:ea typeface="Menlo"/>
                <a:cs typeface="Menlo"/>
              </a:defRPr>
            </a:pPr>
            <a:r>
              <a:rPr sz="1275" b="0">
                <a:solidFill>
                  <a:srgbClr val="E6EDF7"/>
                </a:solidFill>
                <a:latin typeface="Menlo"/>
                <a:ea typeface="Menlo"/>
                <a:cs typeface="Menlo"/>
              </a:rPr>
              <a:t> dest = ".minigit/commits/" + id;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52E0ABA8-9D61-4ED4-818C-DC59FC5601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562350"/>
            <a:ext cx="5619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E6EDF7"/>
                </a:solidFill>
                <a:latin typeface="Menlo"/>
                <a:ea typeface="Menlo"/>
                <a:cs typeface="Menlo"/>
              </a:defRPr>
            </a:pPr>
            <a:r>
              <a:rPr sz="1275" b="0">
                <a:solidFill>
                  <a:srgbClr val="E6EDF7"/>
                </a:solidFill>
                <a:latin typeface="Menlo"/>
                <a:ea typeface="Menlo"/>
                <a:cs typeface="Menlo"/>
              </a:rPr>
              <a:t>  fs::create_directories(dest);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41C02AEB-1AA6-4A49-8F7D-B8B7FE8103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838575"/>
            <a:ext cx="5619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E6EDF7"/>
                </a:solidFill>
                <a:latin typeface="Menlo"/>
                <a:ea typeface="Menlo"/>
                <a:cs typeface="Menlo"/>
              </a:defRPr>
            </a:pPr>
            <a:r>
              <a:rPr sz="1275" b="0">
                <a:solidFill>
                  <a:srgbClr val="E6EDF7"/>
                </a:solidFill>
                <a:latin typeface="Menlo"/>
                <a:ea typeface="Menlo"/>
                <a:cs typeface="Menlo"/>
              </a:rPr>
              <a:t>  fs::copy(".minigit/stage", dest,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AC4BBF49-3572-4FE3-911B-7988D352B5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114800"/>
            <a:ext cx="5619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E6EDF7"/>
                </a:solidFill>
                <a:latin typeface="Menlo"/>
                <a:ea typeface="Menlo"/>
                <a:cs typeface="Menlo"/>
              </a:defRPr>
            </a:pPr>
            <a:r>
              <a:rPr sz="1275" b="0">
                <a:solidFill>
                  <a:srgbClr val="E6EDF7"/>
                </a:solidFill>
                <a:latin typeface="Menlo"/>
                <a:ea typeface="Menlo"/>
                <a:cs typeface="Menlo"/>
              </a:rPr>
              <a:t>           fs::copy_options::recursive);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49B7AD20-3F51-4E25-A261-BBDFBEF3AA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391025"/>
            <a:ext cx="5619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E6EDF7"/>
                </a:solidFill>
                <a:latin typeface="Menlo"/>
                <a:ea typeface="Menlo"/>
                <a:cs typeface="Menlo"/>
              </a:defRPr>
            </a:pPr>
            <a:r>
              <a:rPr sz="1275" b="0">
                <a:solidFill>
                  <a:srgbClr val="E6EDF7"/>
                </a:solidFill>
                <a:latin typeface="Menlo"/>
                <a:ea typeface="Menlo"/>
                <a:cs typeface="Menlo"/>
              </a:rPr>
              <a:t>  </a:t>
            </a:r>
          </a:p>
        </p:txBody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9031FC7D-6291-4B02-8C36-4B4ABA1DFE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2015" y="4391025"/>
            <a:ext cx="5619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65738E"/>
                </a:solidFill>
                <a:latin typeface="Menlo"/>
                <a:ea typeface="Menlo"/>
                <a:cs typeface="Menlo"/>
              </a:defRPr>
            </a:pPr>
            <a:r>
              <a:rPr sz="1275" b="0">
                <a:solidFill>
                  <a:srgbClr val="65738E"/>
                </a:solidFill>
                <a:latin typeface="Menlo"/>
                <a:ea typeface="Menlo"/>
                <a:cs typeface="Menlo"/>
              </a:rPr>
              <a:t>// 更新 HEAD、history，再清空 stage</a:t>
            </a:r>
          </a:p>
        </p:txBody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1F9509AC-3793-46A8-AAE0-1FF53E4794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667250"/>
            <a:ext cx="5619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E6EDF7"/>
                </a:solidFill>
                <a:latin typeface="Menlo"/>
                <a:ea typeface="Menlo"/>
                <a:cs typeface="Menlo"/>
              </a:defRPr>
            </a:pPr>
            <a:r>
              <a:rPr sz="1275" b="0">
                <a:solidFill>
                  <a:srgbClr val="E6EDF7"/>
                </a:solidFill>
                <a:latin typeface="Menlo"/>
                <a:ea typeface="Menlo"/>
                <a:cs typeface="Menlo"/>
              </a:rPr>
              <a:t>}</a:t>
            </a:r>
          </a:p>
        </p:txBody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8FE4994F-3CED-42EB-AC81-7A1B325F78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86550" y="2419350"/>
            <a:ext cx="85725" cy="857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56A8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3AD52C9C-7598-4E48-BD83-5B11E3EDF8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34200" y="2324100"/>
            <a:ext cx="4476750" cy="4476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425" b="0">
                <a:solidFill>
                  <a:srgbClr val="F7F8FC"/>
                </a:solidFill>
                <a:latin typeface="Helvetica Neue"/>
                <a:ea typeface="Helvetica Neue"/>
                <a:cs typeface="Helvetica Neue"/>
              </a:defRPr>
            </a:pPr>
            <a:r>
              <a:rPr sz="1425" b="0">
                <a:solidFill>
                  <a:srgbClr val="F7F8FC"/>
                </a:solidFill>
                <a:latin typeface="Helvetica Neue"/>
                <a:ea typeface="Helvetica Neue"/>
                <a:cs typeface="Helvetica Neue"/>
              </a:rPr>
              <a:t>next 是新的提交编号</a:t>
            </a:r>
          </a:p>
        </p:txBody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F29E95C6-0EDE-4A7C-BEB5-A1CE9BEBE4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86550" y="3057525"/>
            <a:ext cx="85725" cy="857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56A8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5C32F992-225A-4CE8-B8B8-ACE9FE82FD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34200" y="2962275"/>
            <a:ext cx="4476750" cy="4476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425" b="0">
                <a:solidFill>
                  <a:srgbClr val="F7F8FC"/>
                </a:solidFill>
                <a:latin typeface="Helvetica Neue"/>
                <a:ea typeface="Helvetica Neue"/>
                <a:cs typeface="Helvetica Neue"/>
              </a:defRPr>
            </a:pPr>
            <a:r>
              <a:rPr sz="1425" b="0">
                <a:solidFill>
                  <a:srgbClr val="F7F8FC"/>
                </a:solidFill>
                <a:latin typeface="Helvetica Neue"/>
                <a:ea typeface="Helvetica Neue"/>
                <a:cs typeface="Helvetica Neue"/>
              </a:rPr>
              <a:t>dest 是本次提交独立目录</a:t>
            </a:r>
          </a:p>
        </p:txBody>
      </p:sp>
      <p:sp>
        <p:nvSpPr>
          <p:cNvPr id="34" name="">
            <a:extLst xmlns:a="http://schemas.openxmlformats.org/drawingml/2006/main">
              <a:ext uri="{FF2B5EF4-FFF2-40B4-BE49-F238E27FC236}">
                <a16:creationId xmlns:a16="http://schemas.microsoft.com/office/drawing/2014/main" id="{72E64F06-A6DD-451D-9749-5B0BF5ACA0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86550" y="3695700"/>
            <a:ext cx="85725" cy="857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56A8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5" name="">
            <a:extLst xmlns:a="http://schemas.openxmlformats.org/drawingml/2006/main">
              <a:ext uri="{FF2B5EF4-FFF2-40B4-BE49-F238E27FC236}">
                <a16:creationId xmlns:a16="http://schemas.microsoft.com/office/drawing/2014/main" id="{402630F7-FD3D-40AF-87B5-89794633B5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34200" y="3600450"/>
            <a:ext cx="4476750" cy="4476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425" b="0">
                <a:solidFill>
                  <a:srgbClr val="F7F8FC"/>
                </a:solidFill>
                <a:latin typeface="Helvetica Neue"/>
                <a:ea typeface="Helvetica Neue"/>
                <a:cs typeface="Helvetica Neue"/>
              </a:defRPr>
            </a:pPr>
            <a:r>
              <a:rPr sz="1425" b="0">
                <a:solidFill>
                  <a:srgbClr val="F7F8FC"/>
                </a:solidFill>
                <a:latin typeface="Helvetica Neue"/>
                <a:ea typeface="Helvetica Neue"/>
                <a:cs typeface="Helvetica Neue"/>
              </a:rPr>
              <a:t>递归复制适用于多个暂存文件</a:t>
            </a:r>
          </a:p>
        </p:txBody>
      </p:sp>
      <p:sp>
        <p:nvSpPr>
          <p:cNvPr id="36" name="">
            <a:extLst xmlns:a="http://schemas.openxmlformats.org/drawingml/2006/main">
              <a:ext uri="{FF2B5EF4-FFF2-40B4-BE49-F238E27FC236}">
                <a16:creationId xmlns:a16="http://schemas.microsoft.com/office/drawing/2014/main" id="{D15446F1-C3F9-450E-8F33-89E01CBDAD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86550" y="4333875"/>
            <a:ext cx="85725" cy="857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56A8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7" name="">
            <a:extLst xmlns:a="http://schemas.openxmlformats.org/drawingml/2006/main">
              <a:ext uri="{FF2B5EF4-FFF2-40B4-BE49-F238E27FC236}">
                <a16:creationId xmlns:a16="http://schemas.microsoft.com/office/drawing/2014/main" id="{AD0519F5-16EF-4FCD-A953-EBE25A00F9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34200" y="4238625"/>
            <a:ext cx="4476750" cy="4476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425" b="0">
                <a:solidFill>
                  <a:srgbClr val="F7F8FC"/>
                </a:solidFill>
                <a:latin typeface="Helvetica Neue"/>
                <a:ea typeface="Helvetica Neue"/>
                <a:cs typeface="Helvetica Neue"/>
              </a:defRPr>
            </a:pPr>
            <a:r>
              <a:rPr sz="1425" b="0">
                <a:solidFill>
                  <a:srgbClr val="F7F8FC"/>
                </a:solidFill>
                <a:latin typeface="Helvetica Neue"/>
                <a:ea typeface="Helvetica Neue"/>
                <a:cs typeface="Helvetica Neue"/>
              </a:rPr>
              <a:t>顺序很重要：成功复制后再更新 HEAD</a:t>
            </a:r>
          </a:p>
        </p:txBody>
      </p:sp>
    </p:spTree>
    <p:extLst>
      <p:ext uri="{BB962C8B-B14F-4D97-AF65-F5344CB8AC3E}">
        <p14:creationId xmlns:p14="http://schemas.microsoft.com/office/powerpoint/2010/main" val="419758958"/>
      </p:ext>
    </p:extLst>
  </p:cSld>
</p:sld>
</file>

<file path=ppt/slides/slide19.xml><?xml version="1.0" encoding="utf-8"?>
<p:sld xmlns:p="http://schemas.openxmlformats.org/presentationml/2006/main">
  <p:cSld>
    <p:bg>
      <p:bgPr>
        <a:solidFill xmlns:a="http://schemas.openxmlformats.org/drawingml/2006/main">
          <a:srgbClr val="0B1020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5" name="">
            <a:extLst xmlns:a="http://schemas.openxmlformats.org/drawingml/2006/main">
              <a:ext uri="{FF2B5EF4-FFF2-40B4-BE49-F238E27FC236}">
                <a16:creationId xmlns:a16="http://schemas.microsoft.com/office/drawing/2014/main" id="{73CE64EA-4E36-4453-B576-02E627199E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342900"/>
            <a:ext cx="112776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56A8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62FE9558-F3C8-4DB9-BC07-6C5DFF5DA2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533400"/>
            <a:ext cx="6667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AAB4C8"/>
                </a:solidFill>
                <a:latin typeface="Helvetica Neue"/>
                <a:ea typeface="Helvetica Neue"/>
                <a:cs typeface="Helvetica Neue"/>
              </a:defRPr>
            </a:pPr>
            <a:r>
              <a:rPr sz="1125" b="1">
                <a:solidFill>
                  <a:srgbClr val="AAB4C8"/>
                </a:solidFill>
                <a:latin typeface="Helvetica Neue"/>
                <a:ea typeface="Helvetica Neue"/>
                <a:cs typeface="Helvetica Neue"/>
              </a:rPr>
              <a:t>2026 新生暑期技术实践培训 · 第 6 讲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84FE9F44-C343-4090-ABA3-134C895A45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933450"/>
            <a:ext cx="10763250" cy="523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850" b="1">
                <a:solidFill>
                  <a:srgbClr val="F7F8FC"/>
                </a:solidFill>
                <a:latin typeface="Helvetica Neue"/>
                <a:ea typeface="Helvetica Neue"/>
                <a:cs typeface="Helvetica Neue"/>
              </a:defRPr>
            </a:pPr>
            <a:r>
              <a:rPr sz="2850" b="1">
                <a:solidFill>
                  <a:srgbClr val="F7F8FC"/>
                </a:solidFill>
                <a:latin typeface="Helvetica Neue"/>
                <a:ea typeface="Helvetica Neue"/>
                <a:cs typeface="Helvetica Neue"/>
              </a:rPr>
              <a:t>把提交写进 history.txt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DD993337-6F49-43D3-93FC-CA5EF6DD59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0" y="6324600"/>
            <a:ext cx="571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AAB4C8"/>
                </a:solidFill>
                <a:latin typeface="Helvetica Neue"/>
                <a:ea typeface="Helvetica Neue"/>
                <a:cs typeface="Helvetica Neue"/>
              </a:defRPr>
            </a:pPr>
            <a:r>
              <a:rPr sz="1125" b="1">
                <a:solidFill>
                  <a:srgbClr val="AAB4C8"/>
                </a:solidFill>
                <a:latin typeface="Helvetica Neue"/>
                <a:ea typeface="Helvetica Neue"/>
                <a:cs typeface="Helvetica Neue"/>
              </a:rPr>
              <a:t>19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2FECF89F-F41B-4D2F-833A-BF232B1FDE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1619250"/>
            <a:ext cx="106680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75" b="0">
                <a:solidFill>
                  <a:srgbClr val="AAB4C8"/>
                </a:solidFill>
                <a:latin typeface="Helvetica Neue"/>
                <a:ea typeface="Helvetica Neue"/>
                <a:cs typeface="Helvetica Neue"/>
              </a:defRPr>
            </a:pPr>
            <a:r>
              <a:rPr sz="1575" b="0">
                <a:solidFill>
                  <a:srgbClr val="AAB4C8"/>
                </a:solidFill>
                <a:latin typeface="Helvetica Neue"/>
                <a:ea typeface="Helvetica Neue"/>
                <a:cs typeface="Helvetica Neue"/>
              </a:rPr>
              <a:t>历史文件是 log 命令的唯一数据来源。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B9F00023-C708-4BDD-A25A-1E57DC1994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2209800"/>
            <a:ext cx="5810250" cy="390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51D3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850E9D40-A90C-4BF0-8DD7-DCE6E91E61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457450"/>
            <a:ext cx="5619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82AAFF"/>
                </a:solidFill>
                <a:latin typeface="Menlo"/>
                <a:ea typeface="Menlo"/>
                <a:cs typeface="Menlo"/>
              </a:defRPr>
            </a:pPr>
            <a:r>
              <a:rPr sz="1275" b="0">
                <a:solidFill>
                  <a:srgbClr val="82AAFF"/>
                </a:solidFill>
                <a:latin typeface="Menlo"/>
                <a:ea typeface="Menlo"/>
                <a:cs typeface="Menlo"/>
              </a:rPr>
              <a:t>void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3D12BCB8-1A42-4D1A-9C75-1E80751C4C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78230" y="2457450"/>
            <a:ext cx="5619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E6EDF7"/>
                </a:solidFill>
                <a:latin typeface="Menlo"/>
                <a:ea typeface="Menlo"/>
                <a:cs typeface="Menlo"/>
              </a:defRPr>
            </a:pPr>
            <a:r>
              <a:rPr sz="1275" b="0">
                <a:solidFill>
                  <a:srgbClr val="E6EDF7"/>
                </a:solidFill>
                <a:latin typeface="Menlo"/>
                <a:ea typeface="Menlo"/>
                <a:cs typeface="Menlo"/>
              </a:rPr>
              <a:t> appendHistory(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F4CCAB4C-5077-4F38-96F9-0CEADA8126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549843" y="2457450"/>
            <a:ext cx="5619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C792EA"/>
                </a:solidFill>
                <a:latin typeface="Menlo"/>
                <a:ea typeface="Menlo"/>
                <a:cs typeface="Menlo"/>
              </a:defRPr>
            </a:pPr>
            <a:r>
              <a:rPr sz="1275" b="0">
                <a:solidFill>
                  <a:srgbClr val="C792EA"/>
                </a:solidFill>
                <a:latin typeface="Menlo"/>
                <a:ea typeface="Menlo"/>
                <a:cs typeface="Menlo"/>
              </a:rPr>
              <a:t>const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7CB67DF6-FBCA-41FE-B3EE-470E6AF8F0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40380" y="2457450"/>
            <a:ext cx="5619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E6EDF7"/>
                </a:solidFill>
                <a:latin typeface="Menlo"/>
                <a:ea typeface="Menlo"/>
                <a:cs typeface="Menlo"/>
              </a:defRPr>
            </a:pPr>
            <a:r>
              <a:rPr sz="1275" b="0">
                <a:solidFill>
                  <a:srgbClr val="E6EDF7"/>
                </a:solidFill>
                <a:latin typeface="Menlo"/>
                <a:ea typeface="Menlo"/>
                <a:cs typeface="Menlo"/>
              </a:rPr>
              <a:t> 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F30E1C4B-BC6B-409F-804F-CA57874B38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38488" y="2457450"/>
            <a:ext cx="5619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82AAFF"/>
                </a:solidFill>
                <a:latin typeface="Menlo"/>
                <a:ea typeface="Menlo"/>
                <a:cs typeface="Menlo"/>
              </a:defRPr>
            </a:pPr>
            <a:r>
              <a:rPr sz="1275" b="0">
                <a:solidFill>
                  <a:srgbClr val="82AAFF"/>
                </a:solidFill>
                <a:latin typeface="Menlo"/>
                <a:ea typeface="Menlo"/>
                <a:cs typeface="Menlo"/>
              </a:rPr>
              <a:t>string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AC98F6AB-6F68-47D4-BA51-2ACF08D8ED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727133" y="2457450"/>
            <a:ext cx="5619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E6EDF7"/>
                </a:solidFill>
                <a:latin typeface="Menlo"/>
                <a:ea typeface="Menlo"/>
                <a:cs typeface="Menlo"/>
              </a:defRPr>
            </a:pPr>
            <a:r>
              <a:rPr sz="1275" b="0">
                <a:solidFill>
                  <a:srgbClr val="E6EDF7"/>
                </a:solidFill>
                <a:latin typeface="Menlo"/>
                <a:ea typeface="Menlo"/>
                <a:cs typeface="Menlo"/>
              </a:rPr>
              <a:t>&amp; id,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F93BA003-18F7-4F94-8D8C-94CF574434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733675"/>
            <a:ext cx="5619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E6EDF7"/>
                </a:solidFill>
                <a:latin typeface="Menlo"/>
                <a:ea typeface="Menlo"/>
                <a:cs typeface="Menlo"/>
              </a:defRPr>
            </a:pPr>
            <a:r>
              <a:rPr sz="1275" b="0">
                <a:solidFill>
                  <a:srgbClr val="E6EDF7"/>
                </a:solidFill>
                <a:latin typeface="Menlo"/>
                <a:ea typeface="Menlo"/>
                <a:cs typeface="Menlo"/>
              </a:rPr>
              <a:t>                   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867F7BC1-F5A4-4E1A-86C8-769F10B7A3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549843" y="2733675"/>
            <a:ext cx="5619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C792EA"/>
                </a:solidFill>
                <a:latin typeface="Menlo"/>
                <a:ea typeface="Menlo"/>
                <a:cs typeface="Menlo"/>
              </a:defRPr>
            </a:pPr>
            <a:r>
              <a:rPr sz="1275" b="0">
                <a:solidFill>
                  <a:srgbClr val="C792EA"/>
                </a:solidFill>
                <a:latin typeface="Menlo"/>
                <a:ea typeface="Menlo"/>
                <a:cs typeface="Menlo"/>
              </a:rPr>
              <a:t>const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FA640C2B-21AA-46C5-8B06-17F31AC7BB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40380" y="2733675"/>
            <a:ext cx="5619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E6EDF7"/>
                </a:solidFill>
                <a:latin typeface="Menlo"/>
                <a:ea typeface="Menlo"/>
                <a:cs typeface="Menlo"/>
              </a:defRPr>
            </a:pPr>
            <a:r>
              <a:rPr sz="1275" b="0">
                <a:solidFill>
                  <a:srgbClr val="E6EDF7"/>
                </a:solidFill>
                <a:latin typeface="Menlo"/>
                <a:ea typeface="Menlo"/>
                <a:cs typeface="Menlo"/>
              </a:rPr>
              <a:t> 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D1770B98-8D79-4A06-AD2F-106FAC5F3B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38488" y="2733675"/>
            <a:ext cx="5619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82AAFF"/>
                </a:solidFill>
                <a:latin typeface="Menlo"/>
                <a:ea typeface="Menlo"/>
                <a:cs typeface="Menlo"/>
              </a:defRPr>
            </a:pPr>
            <a:r>
              <a:rPr sz="1275" b="0">
                <a:solidFill>
                  <a:srgbClr val="82AAFF"/>
                </a:solidFill>
                <a:latin typeface="Menlo"/>
                <a:ea typeface="Menlo"/>
                <a:cs typeface="Menlo"/>
              </a:rPr>
              <a:t>string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3E3F3052-FCF6-4162-9D52-CFFA8CBA1F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727133" y="2733675"/>
            <a:ext cx="5619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E6EDF7"/>
                </a:solidFill>
                <a:latin typeface="Menlo"/>
                <a:ea typeface="Menlo"/>
                <a:cs typeface="Menlo"/>
              </a:defRPr>
            </a:pPr>
            <a:r>
              <a:rPr sz="1275" b="0">
                <a:solidFill>
                  <a:srgbClr val="E6EDF7"/>
                </a:solidFill>
                <a:latin typeface="Menlo"/>
                <a:ea typeface="Menlo"/>
                <a:cs typeface="Menlo"/>
              </a:rPr>
              <a:t>&amp; message) {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F60D3C8F-5EEE-40D2-87CA-F9A7975F41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009900"/>
            <a:ext cx="5619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E6EDF7"/>
                </a:solidFill>
                <a:latin typeface="Menlo"/>
                <a:ea typeface="Menlo"/>
                <a:cs typeface="Menlo"/>
              </a:defRPr>
            </a:pPr>
            <a:r>
              <a:rPr sz="1275" b="0">
                <a:solidFill>
                  <a:srgbClr val="E6EDF7"/>
                </a:solidFill>
                <a:latin typeface="Menlo"/>
                <a:ea typeface="Menlo"/>
                <a:cs typeface="Menlo"/>
              </a:rPr>
              <a:t>  std::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66356005-6B25-4D79-AD04-0E88D4533D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72553" y="3009900"/>
            <a:ext cx="5619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82AAFF"/>
                </a:solidFill>
                <a:latin typeface="Menlo"/>
                <a:ea typeface="Menlo"/>
                <a:cs typeface="Menlo"/>
              </a:defRPr>
            </a:pPr>
            <a:r>
              <a:rPr sz="1275" b="0">
                <a:solidFill>
                  <a:srgbClr val="82AAFF"/>
                </a:solidFill>
                <a:latin typeface="Menlo"/>
                <a:ea typeface="Menlo"/>
                <a:cs typeface="Menlo"/>
              </a:rPr>
              <a:t>ofstream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AF6E8646-A8CD-431C-97C6-D0E7C2CDBF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157413" y="3009900"/>
            <a:ext cx="5619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E6EDF7"/>
                </a:solidFill>
                <a:latin typeface="Menlo"/>
                <a:ea typeface="Menlo"/>
                <a:cs typeface="Menlo"/>
              </a:defRPr>
            </a:pPr>
            <a:r>
              <a:rPr sz="1275" b="0">
                <a:solidFill>
                  <a:srgbClr val="E6EDF7"/>
                </a:solidFill>
                <a:latin typeface="Menlo"/>
                <a:ea typeface="Menlo"/>
                <a:cs typeface="Menlo"/>
              </a:rPr>
              <a:t> out(".minigit/history.txt",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0E6773BB-9A2E-40EC-A7A3-30B130A7CF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286125"/>
            <a:ext cx="5619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E6EDF7"/>
                </a:solidFill>
                <a:latin typeface="Menlo"/>
                <a:ea typeface="Menlo"/>
                <a:cs typeface="Menlo"/>
              </a:defRPr>
            </a:pPr>
            <a:r>
              <a:rPr sz="1275" b="0">
                <a:solidFill>
                  <a:srgbClr val="E6EDF7"/>
                </a:solidFill>
                <a:latin typeface="Menlo"/>
                <a:ea typeface="Menlo"/>
                <a:cs typeface="Menlo"/>
              </a:rPr>
              <a:t>                    std::ios::app);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4DE4CCAF-AA53-44FE-92BE-1C086D39B7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562350"/>
            <a:ext cx="5619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E6EDF7"/>
                </a:solidFill>
                <a:latin typeface="Menlo"/>
                <a:ea typeface="Menlo"/>
                <a:cs typeface="Menlo"/>
              </a:defRPr>
            </a:pPr>
            <a:r>
              <a:rPr sz="1275" b="0">
                <a:solidFill>
                  <a:srgbClr val="E6EDF7"/>
                </a:solidFill>
                <a:latin typeface="Menlo"/>
                <a:ea typeface="Menlo"/>
                <a:cs typeface="Menlo"/>
              </a:rPr>
              <a:t>  out &lt;&lt; id &lt;&lt; 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135A36E6-A374-4E2A-AFC4-C0102D1C57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157413" y="3562350"/>
            <a:ext cx="5619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C3E88D"/>
                </a:solidFill>
                <a:latin typeface="Menlo"/>
                <a:ea typeface="Menlo"/>
                <a:cs typeface="Menlo"/>
              </a:defRPr>
            </a:pPr>
            <a:r>
              <a:rPr sz="1275" b="0">
                <a:solidFill>
                  <a:srgbClr val="C3E88D"/>
                </a:solidFill>
                <a:latin typeface="Menlo"/>
                <a:ea typeface="Menlo"/>
                <a:cs typeface="Menlo"/>
              </a:rPr>
              <a:t>"|"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F4B2277E-41C4-41D9-84CF-96B4EC1BCF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51735" y="3562350"/>
            <a:ext cx="5619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E6EDF7"/>
                </a:solidFill>
                <a:latin typeface="Menlo"/>
                <a:ea typeface="Menlo"/>
                <a:cs typeface="Menlo"/>
              </a:defRPr>
            </a:pPr>
            <a:r>
              <a:rPr sz="1275" b="0">
                <a:solidFill>
                  <a:srgbClr val="E6EDF7"/>
                </a:solidFill>
                <a:latin typeface="Menlo"/>
                <a:ea typeface="Menlo"/>
                <a:cs typeface="Menlo"/>
              </a:rPr>
              <a:t> &lt;&lt; message &lt;&lt; "\n";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E890AAAF-76A4-4155-B110-CCCB091BB8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838575"/>
            <a:ext cx="5619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E6EDF7"/>
                </a:solidFill>
                <a:latin typeface="Menlo"/>
                <a:ea typeface="Menlo"/>
                <a:cs typeface="Menlo"/>
              </a:defRPr>
            </a:pPr>
            <a:r>
              <a:rPr sz="1275" b="0">
                <a:solidFill>
                  <a:srgbClr val="E6EDF7"/>
                </a:solidFill>
                <a:latin typeface="Menlo"/>
                <a:ea typeface="Menlo"/>
                <a:cs typeface="Menlo"/>
              </a:rPr>
              <a:t>}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90E46B7E-8FA3-464D-8558-18F4265FDD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391025"/>
            <a:ext cx="5619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65738E"/>
                </a:solidFill>
                <a:latin typeface="Menlo"/>
                <a:ea typeface="Menlo"/>
                <a:cs typeface="Menlo"/>
              </a:defRPr>
            </a:pPr>
            <a:r>
              <a:rPr sz="1275" b="0">
                <a:solidFill>
                  <a:srgbClr val="65738E"/>
                </a:solidFill>
                <a:latin typeface="Menlo"/>
                <a:ea typeface="Menlo"/>
                <a:cs typeface="Menlo"/>
              </a:rPr>
              <a:t>// 0001|添加初始笔记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227768DB-D3C2-4B8F-8067-E59F464EDC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86550" y="2419350"/>
            <a:ext cx="85725" cy="857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56A8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CDF6F675-698C-4939-A2C9-AEE726A4C8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34200" y="2324100"/>
            <a:ext cx="4476750" cy="4476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425" b="0">
                <a:solidFill>
                  <a:srgbClr val="F7F8FC"/>
                </a:solidFill>
                <a:latin typeface="Helvetica Neue"/>
                <a:ea typeface="Helvetica Neue"/>
                <a:cs typeface="Helvetica Neue"/>
              </a:defRPr>
            </a:pPr>
            <a:r>
              <a:rPr sz="1425" b="0">
                <a:solidFill>
                  <a:srgbClr val="F7F8FC"/>
                </a:solidFill>
                <a:latin typeface="Helvetica Neue"/>
                <a:ea typeface="Helvetica Neue"/>
                <a:cs typeface="Helvetica Neue"/>
              </a:rPr>
              <a:t>ios::app 表示追加，不覆盖旧历史</a:t>
            </a:r>
          </a:p>
        </p:txBody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35BADC1B-C28B-4786-84CB-66F85398BE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86550" y="3057525"/>
            <a:ext cx="85725" cy="857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56A8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A46C4B48-D11C-4734-A1A7-AE926FE42B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34200" y="2962275"/>
            <a:ext cx="4476750" cy="4476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425" b="0">
                <a:solidFill>
                  <a:srgbClr val="F7F8FC"/>
                </a:solidFill>
                <a:latin typeface="Helvetica Neue"/>
                <a:ea typeface="Helvetica Neue"/>
                <a:cs typeface="Helvetica Neue"/>
              </a:defRPr>
            </a:pPr>
            <a:r>
              <a:rPr sz="1425" b="0">
                <a:solidFill>
                  <a:srgbClr val="F7F8FC"/>
                </a:solidFill>
                <a:latin typeface="Helvetica Neue"/>
                <a:ea typeface="Helvetica Neue"/>
                <a:cs typeface="Helvetica Neue"/>
              </a:rPr>
              <a:t>竖线是我们约定的分隔符</a:t>
            </a:r>
          </a:p>
        </p:txBody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C2D5EA1A-5BDB-48A5-99E4-80E8DF6EBB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86550" y="3695700"/>
            <a:ext cx="85725" cy="857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56A8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D814995F-73A6-432A-A798-60107EDC70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34200" y="3600450"/>
            <a:ext cx="4476750" cy="4476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425" b="0">
                <a:solidFill>
                  <a:srgbClr val="F7F8FC"/>
                </a:solidFill>
                <a:latin typeface="Helvetica Neue"/>
                <a:ea typeface="Helvetica Neue"/>
                <a:cs typeface="Helvetica Neue"/>
              </a:defRPr>
            </a:pPr>
            <a:r>
              <a:rPr sz="1425" b="0">
                <a:solidFill>
                  <a:srgbClr val="F7F8FC"/>
                </a:solidFill>
                <a:latin typeface="Helvetica Neue"/>
                <a:ea typeface="Helvetica Neue"/>
                <a:cs typeface="Helvetica Neue"/>
              </a:rPr>
              <a:t>消息先限制为不含竖线</a:t>
            </a:r>
          </a:p>
        </p:txBody>
      </p:sp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5254E8F7-F20B-4911-8016-ED06C9058B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86550" y="4333875"/>
            <a:ext cx="85725" cy="857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56A8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4" name="">
            <a:extLst xmlns:a="http://schemas.openxmlformats.org/drawingml/2006/main">
              <a:ext uri="{FF2B5EF4-FFF2-40B4-BE49-F238E27FC236}">
                <a16:creationId xmlns:a16="http://schemas.microsoft.com/office/drawing/2014/main" id="{9DF6CBCE-981C-482B-AF61-6BB2A15F84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34200" y="4238625"/>
            <a:ext cx="4476750" cy="4476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425" b="0">
                <a:solidFill>
                  <a:srgbClr val="F7F8FC"/>
                </a:solidFill>
                <a:latin typeface="Helvetica Neue"/>
                <a:ea typeface="Helvetica Neue"/>
                <a:cs typeface="Helvetica Neue"/>
              </a:defRPr>
            </a:pPr>
            <a:r>
              <a:rPr sz="1425" b="0">
                <a:solidFill>
                  <a:srgbClr val="F7F8FC"/>
                </a:solidFill>
                <a:latin typeface="Helvetica Neue"/>
                <a:ea typeface="Helvetica Neue"/>
                <a:cs typeface="Helvetica Neue"/>
              </a:rPr>
              <a:t>真实 Git 使用更丰富的对象格式</a:t>
            </a:r>
          </a:p>
        </p:txBody>
      </p:sp>
    </p:spTree>
    <p:extLst>
      <p:ext uri="{BB962C8B-B14F-4D97-AF65-F5344CB8AC3E}">
        <p14:creationId xmlns:p14="http://schemas.microsoft.com/office/powerpoint/2010/main" val="1963268025"/>
      </p:ext>
    </p:extLst>
  </p:cSld>
</p:sld>
</file>

<file path=ppt/slides/slide2.xml><?xml version="1.0" encoding="utf-8"?>
<p:sld xmlns:p="http://schemas.openxmlformats.org/presentationml/2006/main">
  <p:cSld>
    <p:bg>
      <p:bgPr>
        <a:solidFill xmlns:a="http://schemas.openxmlformats.org/drawingml/2006/main">
          <a:srgbClr val="0B1020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C9DB1BA2-DEFD-4E23-ABA7-A834298F40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342900"/>
            <a:ext cx="112776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56A8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69D2675C-F7E6-423A-AA60-25932BAAD9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533400"/>
            <a:ext cx="6667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AAB4C8"/>
                </a:solidFill>
                <a:latin typeface="Helvetica Neue"/>
                <a:ea typeface="Helvetica Neue"/>
                <a:cs typeface="Helvetica Neue"/>
              </a:defRPr>
            </a:pPr>
            <a:r>
              <a:rPr sz="1125" b="1">
                <a:solidFill>
                  <a:srgbClr val="AAB4C8"/>
                </a:solidFill>
                <a:latin typeface="Helvetica Neue"/>
                <a:ea typeface="Helvetica Neue"/>
                <a:cs typeface="Helvetica Neue"/>
              </a:rPr>
              <a:t>2026 新生暑期技术实践培训 · 第 6 讲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2EDCAF57-395F-44B3-9016-80179D7557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933450"/>
            <a:ext cx="10763250" cy="523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850" b="1">
                <a:solidFill>
                  <a:srgbClr val="F7F8FC"/>
                </a:solidFill>
                <a:latin typeface="Helvetica Neue"/>
                <a:ea typeface="Helvetica Neue"/>
                <a:cs typeface="Helvetica Neue"/>
              </a:defRPr>
            </a:pPr>
            <a:r>
              <a:rPr sz="2850" b="1">
                <a:solidFill>
                  <a:srgbClr val="F7F8FC"/>
                </a:solidFill>
                <a:latin typeface="Helvetica Neue"/>
                <a:ea typeface="Helvetica Neue"/>
                <a:cs typeface="Helvetica Neue"/>
              </a:rPr>
              <a:t>今天的目标：做出可保存历史的本地工具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F883663A-DE14-4162-88C0-249DA5EC81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0" y="6324600"/>
            <a:ext cx="571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AAB4C8"/>
                </a:solidFill>
                <a:latin typeface="Helvetica Neue"/>
                <a:ea typeface="Helvetica Neue"/>
                <a:cs typeface="Helvetica Neue"/>
              </a:defRPr>
            </a:pPr>
            <a:r>
              <a:rPr sz="1125" b="1">
                <a:solidFill>
                  <a:srgbClr val="AAB4C8"/>
                </a:solidFill>
                <a:latin typeface="Helvetica Neue"/>
                <a:ea typeface="Helvetica Neue"/>
                <a:cs typeface="Helvetica Neue"/>
              </a:rPr>
              <a:t>02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01F24F1B-C2CB-4A60-A6D4-411699451D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1619250"/>
            <a:ext cx="106680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650" b="0">
                <a:solidFill>
                  <a:srgbClr val="AAB4C8"/>
                </a:solidFill>
                <a:latin typeface="Helvetica Neue"/>
                <a:ea typeface="Helvetica Neue"/>
                <a:cs typeface="Helvetica Neue"/>
              </a:defRPr>
            </a:pPr>
            <a:r>
              <a:rPr sz="1650" b="0">
                <a:solidFill>
                  <a:srgbClr val="AAB4C8"/>
                </a:solidFill>
                <a:latin typeface="Helvetica Neue"/>
                <a:ea typeface="Helvetica Neue"/>
                <a:cs typeface="Helvetica Neue"/>
              </a:rPr>
              <a:t>不是复刻真实 Git；而是用 C++ 亲手理解“版本”如何存在。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B3B73D20-0C5E-4B27-AFE9-670AC6AD35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" y="2362200"/>
            <a:ext cx="4953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56A8FF"/>
                </a:solidFill>
                <a:latin typeface="Helvetica Neue"/>
                <a:ea typeface="Helvetica Neue"/>
                <a:cs typeface="Helvetica Neue"/>
              </a:defRPr>
            </a:pPr>
            <a:r>
              <a:rPr sz="1350" b="1">
                <a:solidFill>
                  <a:srgbClr val="56A8FF"/>
                </a:solidFill>
                <a:latin typeface="Helvetica Neue"/>
                <a:ea typeface="Helvetica Neue"/>
                <a:cs typeface="Helvetica Neue"/>
              </a:rPr>
              <a:t>01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0E3059E4-F7A6-41DB-BDD5-51B94ECFA7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2324100"/>
            <a:ext cx="3714750" cy="333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75" b="1">
                <a:solidFill>
                  <a:srgbClr val="F7F8FC"/>
                </a:solidFill>
                <a:latin typeface="Helvetica Neue"/>
                <a:ea typeface="Helvetica Neue"/>
                <a:cs typeface="Helvetica Neue"/>
              </a:defRPr>
            </a:pPr>
            <a:r>
              <a:rPr sz="1875" b="1">
                <a:solidFill>
                  <a:srgbClr val="F7F8FC"/>
                </a:solidFill>
                <a:latin typeface="Helvetica Neue"/>
                <a:ea typeface="Helvetica Neue"/>
                <a:cs typeface="Helvetica Neue"/>
              </a:rPr>
              <a:t>初始化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EF20834D-33EF-4DE3-BD86-EB3DAF6742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2714625"/>
            <a:ext cx="9620250" cy="428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425" b="0">
                <a:solidFill>
                  <a:srgbClr val="AAB4C8"/>
                </a:solidFill>
                <a:latin typeface="Helvetica Neue"/>
                <a:ea typeface="Helvetica Neue"/>
                <a:cs typeface="Helvetica Neue"/>
              </a:defRPr>
            </a:pPr>
            <a:r>
              <a:rPr sz="1425" b="0">
                <a:solidFill>
                  <a:srgbClr val="AAB4C8"/>
                </a:solidFill>
                <a:latin typeface="Helvetica Neue"/>
                <a:ea typeface="Helvetica Neue"/>
                <a:cs typeface="Helvetica Neue"/>
              </a:rPr>
              <a:t>创建 .minigit 目录与仓库元数据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AA7CD5B4-5855-400E-8944-AECF517E37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" y="3362325"/>
            <a:ext cx="4953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56A8FF"/>
                </a:solidFill>
                <a:latin typeface="Helvetica Neue"/>
                <a:ea typeface="Helvetica Neue"/>
                <a:cs typeface="Helvetica Neue"/>
              </a:defRPr>
            </a:pPr>
            <a:r>
              <a:rPr sz="1350" b="1">
                <a:solidFill>
                  <a:srgbClr val="56A8FF"/>
                </a:solidFill>
                <a:latin typeface="Helvetica Neue"/>
                <a:ea typeface="Helvetica Neue"/>
                <a:cs typeface="Helvetica Neue"/>
              </a:rPr>
              <a:t>02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85F6F578-4E4E-4509-AE25-6C3514D0FD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3324225"/>
            <a:ext cx="3714750" cy="333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75" b="1">
                <a:solidFill>
                  <a:srgbClr val="F7F8FC"/>
                </a:solidFill>
                <a:latin typeface="Helvetica Neue"/>
                <a:ea typeface="Helvetica Neue"/>
                <a:cs typeface="Helvetica Neue"/>
              </a:defRPr>
            </a:pPr>
            <a:r>
              <a:rPr sz="1875" b="1">
                <a:solidFill>
                  <a:srgbClr val="F7F8FC"/>
                </a:solidFill>
                <a:latin typeface="Helvetica Neue"/>
                <a:ea typeface="Helvetica Neue"/>
                <a:cs typeface="Helvetica Neue"/>
              </a:rPr>
              <a:t>暂存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D4A03597-80F7-4238-8792-35438624E2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3714750"/>
            <a:ext cx="9620250" cy="428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425" b="0">
                <a:solidFill>
                  <a:srgbClr val="AAB4C8"/>
                </a:solidFill>
                <a:latin typeface="Helvetica Neue"/>
                <a:ea typeface="Helvetica Neue"/>
                <a:cs typeface="Helvetica Neue"/>
              </a:defRPr>
            </a:pPr>
            <a:r>
              <a:rPr sz="1425" b="0">
                <a:solidFill>
                  <a:srgbClr val="AAB4C8"/>
                </a:solidFill>
                <a:latin typeface="Helvetica Neue"/>
                <a:ea typeface="Helvetica Neue"/>
                <a:cs typeface="Helvetica Neue"/>
              </a:rPr>
              <a:t>把选中的工作区文件复制到暂存区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643320BF-8772-4C89-8340-88A0FE3737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" y="4362450"/>
            <a:ext cx="4953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56A8FF"/>
                </a:solidFill>
                <a:latin typeface="Helvetica Neue"/>
                <a:ea typeface="Helvetica Neue"/>
                <a:cs typeface="Helvetica Neue"/>
              </a:defRPr>
            </a:pPr>
            <a:r>
              <a:rPr sz="1350" b="1">
                <a:solidFill>
                  <a:srgbClr val="56A8FF"/>
                </a:solidFill>
                <a:latin typeface="Helvetica Neue"/>
                <a:ea typeface="Helvetica Neue"/>
                <a:cs typeface="Helvetica Neue"/>
              </a:rPr>
              <a:t>03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1A711AD8-B269-40F6-B63B-0A4A636814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4324350"/>
            <a:ext cx="3714750" cy="333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75" b="1">
                <a:solidFill>
                  <a:srgbClr val="F7F8FC"/>
                </a:solidFill>
                <a:latin typeface="Helvetica Neue"/>
                <a:ea typeface="Helvetica Neue"/>
                <a:cs typeface="Helvetica Neue"/>
              </a:defRPr>
            </a:pPr>
            <a:r>
              <a:rPr sz="1875" b="1">
                <a:solidFill>
                  <a:srgbClr val="F7F8FC"/>
                </a:solidFill>
                <a:latin typeface="Helvetica Neue"/>
                <a:ea typeface="Helvetica Neue"/>
                <a:cs typeface="Helvetica Neue"/>
              </a:rPr>
              <a:t>提交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112498CA-7882-42B0-B0BA-1D4394E54C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4714875"/>
            <a:ext cx="9620250" cy="428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425" b="0">
                <a:solidFill>
                  <a:srgbClr val="AAB4C8"/>
                </a:solidFill>
                <a:latin typeface="Helvetica Neue"/>
                <a:ea typeface="Helvetica Neue"/>
                <a:cs typeface="Helvetica Neue"/>
              </a:defRPr>
            </a:pPr>
            <a:r>
              <a:rPr sz="1425" b="0">
                <a:solidFill>
                  <a:srgbClr val="AAB4C8"/>
                </a:solidFill>
                <a:latin typeface="Helvetica Neue"/>
                <a:ea typeface="Helvetica Neue"/>
                <a:cs typeface="Helvetica Neue"/>
              </a:rPr>
              <a:t>生成一次不可变快照，并记录说明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A94FAC0B-0904-4A84-AE17-3444B07C4F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" y="5362575"/>
            <a:ext cx="4953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56A8FF"/>
                </a:solidFill>
                <a:latin typeface="Helvetica Neue"/>
                <a:ea typeface="Helvetica Neue"/>
                <a:cs typeface="Helvetica Neue"/>
              </a:defRPr>
            </a:pPr>
            <a:r>
              <a:rPr sz="1350" b="1">
                <a:solidFill>
                  <a:srgbClr val="56A8FF"/>
                </a:solidFill>
                <a:latin typeface="Helvetica Neue"/>
                <a:ea typeface="Helvetica Neue"/>
                <a:cs typeface="Helvetica Neue"/>
              </a:rPr>
              <a:t>04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870DF007-16CB-4E88-BF7D-6348ABFBD8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5324475"/>
            <a:ext cx="3714750" cy="333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75" b="1">
                <a:solidFill>
                  <a:srgbClr val="F7F8FC"/>
                </a:solidFill>
                <a:latin typeface="Helvetica Neue"/>
                <a:ea typeface="Helvetica Neue"/>
                <a:cs typeface="Helvetica Neue"/>
              </a:defRPr>
            </a:pPr>
            <a:r>
              <a:rPr sz="1875" b="1">
                <a:solidFill>
                  <a:srgbClr val="F7F8FC"/>
                </a:solidFill>
                <a:latin typeface="Helvetica Neue"/>
                <a:ea typeface="Helvetica Neue"/>
                <a:cs typeface="Helvetica Neue"/>
              </a:rPr>
              <a:t>查看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D934AC3A-2255-4A66-8594-40031BE7E8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5715000"/>
            <a:ext cx="9620250" cy="428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425" b="0">
                <a:solidFill>
                  <a:srgbClr val="AAB4C8"/>
                </a:solidFill>
                <a:latin typeface="Helvetica Neue"/>
                <a:ea typeface="Helvetica Neue"/>
                <a:cs typeface="Helvetica Neue"/>
              </a:defRPr>
            </a:pPr>
            <a:r>
              <a:rPr sz="1425" b="0">
                <a:solidFill>
                  <a:srgbClr val="AAB4C8"/>
                </a:solidFill>
                <a:latin typeface="Helvetica Neue"/>
                <a:ea typeface="Helvetica Neue"/>
                <a:cs typeface="Helvetica Neue"/>
              </a:rPr>
              <a:t>从历史文件读回提交记录并输出</a:t>
            </a:r>
          </a:p>
        </p:txBody>
      </p:sp>
    </p:spTree>
    <p:extLst>
      <p:ext uri="{BB962C8B-B14F-4D97-AF65-F5344CB8AC3E}">
        <p14:creationId xmlns:p14="http://schemas.microsoft.com/office/powerpoint/2010/main" val="1235157235"/>
      </p:ext>
    </p:extLst>
  </p:cSld>
</p:sld>
</file>

<file path=ppt/slides/slide20.xml><?xml version="1.0" encoding="utf-8"?>
<p:sld xmlns:p="http://schemas.openxmlformats.org/presentationml/2006/main">
  <p:cSld>
    <p:bg>
      <p:bgPr>
        <a:solidFill xmlns:a="http://schemas.openxmlformats.org/drawingml/2006/main">
          <a:srgbClr val="0B1020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F2FBE985-0B07-4B58-BE85-54B213AEE2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342900"/>
            <a:ext cx="112776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56A8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1F81F119-D67C-4661-AD1C-3C02DDD4DA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533400"/>
            <a:ext cx="6667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AAB4C8"/>
                </a:solidFill>
                <a:latin typeface="Helvetica Neue"/>
                <a:ea typeface="Helvetica Neue"/>
                <a:cs typeface="Helvetica Neue"/>
              </a:defRPr>
            </a:pPr>
            <a:r>
              <a:rPr sz="1125" b="1">
                <a:solidFill>
                  <a:srgbClr val="AAB4C8"/>
                </a:solidFill>
                <a:latin typeface="Helvetica Neue"/>
                <a:ea typeface="Helvetica Neue"/>
                <a:cs typeface="Helvetica Neue"/>
              </a:rPr>
              <a:t>2026 新生暑期技术实践培训 · 第 6 讲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43DCEA7A-A6D4-4F56-8AE8-413DA168E8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933450"/>
            <a:ext cx="10763250" cy="523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850" b="1">
                <a:solidFill>
                  <a:srgbClr val="F7F8FC"/>
                </a:solidFill>
                <a:latin typeface="Helvetica Neue"/>
                <a:ea typeface="Helvetica Neue"/>
                <a:cs typeface="Helvetica Neue"/>
              </a:defRPr>
            </a:pPr>
            <a:r>
              <a:rPr sz="2850" b="1">
                <a:solidFill>
                  <a:srgbClr val="F7F8FC"/>
                </a:solidFill>
                <a:latin typeface="Helvetica Neue"/>
                <a:ea typeface="Helvetica Neue"/>
                <a:cs typeface="Helvetica Neue"/>
              </a:rPr>
              <a:t>提交成功后清空暂存区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43269931-B796-4E1A-A5FF-B18F4049A1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0" y="6324600"/>
            <a:ext cx="571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AAB4C8"/>
                </a:solidFill>
                <a:latin typeface="Helvetica Neue"/>
                <a:ea typeface="Helvetica Neue"/>
                <a:cs typeface="Helvetica Neue"/>
              </a:defRPr>
            </a:pPr>
            <a:r>
              <a:rPr sz="1125" b="1">
                <a:solidFill>
                  <a:srgbClr val="AAB4C8"/>
                </a:solidFill>
                <a:latin typeface="Helvetica Neue"/>
                <a:ea typeface="Helvetica Neue"/>
                <a:cs typeface="Helvetica Neue"/>
              </a:rPr>
              <a:t>20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EA153038-404D-430B-A35C-8FDAFAA648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1619250"/>
            <a:ext cx="106680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75" b="0">
                <a:solidFill>
                  <a:srgbClr val="AAB4C8"/>
                </a:solidFill>
                <a:latin typeface="Helvetica Neue"/>
                <a:ea typeface="Helvetica Neue"/>
                <a:cs typeface="Helvetica Neue"/>
              </a:defRPr>
            </a:pPr>
            <a:r>
              <a:rPr sz="1575" b="0">
                <a:solidFill>
                  <a:srgbClr val="AAB4C8"/>
                </a:solidFill>
                <a:latin typeface="Helvetica Neue"/>
                <a:ea typeface="Helvetica Neue"/>
                <a:cs typeface="Helvetica Neue"/>
              </a:rPr>
              <a:t>清空的是 stage；工作区文件必须保留。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0123B289-646D-47C3-B0B3-600F15542D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2209800"/>
            <a:ext cx="5810250" cy="390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51D3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E73118A5-8554-406E-AB2B-AE1B25768B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457450"/>
            <a:ext cx="5619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82AAFF"/>
                </a:solidFill>
                <a:latin typeface="Menlo"/>
                <a:ea typeface="Menlo"/>
                <a:cs typeface="Menlo"/>
              </a:defRPr>
            </a:pPr>
            <a:r>
              <a:rPr sz="1275" b="0">
                <a:solidFill>
                  <a:srgbClr val="82AAFF"/>
                </a:solidFill>
                <a:latin typeface="Menlo"/>
                <a:ea typeface="Menlo"/>
                <a:cs typeface="Menlo"/>
              </a:rPr>
              <a:t>void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E53397E5-5872-49C0-8CA1-66935C74F3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78230" y="2457450"/>
            <a:ext cx="5619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E6EDF7"/>
                </a:solidFill>
                <a:latin typeface="Menlo"/>
                <a:ea typeface="Menlo"/>
                <a:cs typeface="Menlo"/>
              </a:defRPr>
            </a:pPr>
            <a:r>
              <a:rPr sz="1275" b="0">
                <a:solidFill>
                  <a:srgbClr val="E6EDF7"/>
                </a:solidFill>
                <a:latin typeface="Menlo"/>
                <a:ea typeface="Menlo"/>
                <a:cs typeface="Menlo"/>
              </a:rPr>
              <a:t> clearStage() {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F242D9E5-763C-4493-9D08-5AAA0E54E3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733675"/>
            <a:ext cx="5619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E6EDF7"/>
                </a:solidFill>
                <a:latin typeface="Menlo"/>
                <a:ea typeface="Menlo"/>
                <a:cs typeface="Menlo"/>
              </a:defRPr>
            </a:pPr>
            <a:r>
              <a:rPr sz="1275" b="0">
                <a:solidFill>
                  <a:srgbClr val="E6EDF7"/>
                </a:solidFill>
                <a:latin typeface="Menlo"/>
                <a:ea typeface="Menlo"/>
                <a:cs typeface="Menlo"/>
              </a:rPr>
              <a:t>  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AB90F855-E429-49D9-8865-C7EF7CFEE6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2015" y="2733675"/>
            <a:ext cx="5619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C792EA"/>
                </a:solidFill>
                <a:latin typeface="Menlo"/>
                <a:ea typeface="Menlo"/>
                <a:cs typeface="Menlo"/>
              </a:defRPr>
            </a:pPr>
            <a:r>
              <a:rPr sz="1275" b="0">
                <a:solidFill>
                  <a:srgbClr val="C792EA"/>
                </a:solidFill>
                <a:latin typeface="Menlo"/>
                <a:ea typeface="Menlo"/>
                <a:cs typeface="Menlo"/>
              </a:rPr>
              <a:t>for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6C6A6D92-AF25-41D9-9146-BF7BCDA9BD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76338" y="2733675"/>
            <a:ext cx="5619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E6EDF7"/>
                </a:solidFill>
                <a:latin typeface="Menlo"/>
                <a:ea typeface="Menlo"/>
                <a:cs typeface="Menlo"/>
              </a:defRPr>
            </a:pPr>
            <a:r>
              <a:rPr sz="1275" b="0">
                <a:solidFill>
                  <a:srgbClr val="E6EDF7"/>
                </a:solidFill>
                <a:latin typeface="Menlo"/>
                <a:ea typeface="Menlo"/>
                <a:cs typeface="Menlo"/>
              </a:rPr>
              <a:t> (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62DCC94E-CEB5-458E-9C1C-7FA8FD29CA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72553" y="2733675"/>
            <a:ext cx="5619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C792EA"/>
                </a:solidFill>
                <a:latin typeface="Menlo"/>
                <a:ea typeface="Menlo"/>
                <a:cs typeface="Menlo"/>
              </a:defRPr>
            </a:pPr>
            <a:r>
              <a:rPr sz="1275" b="0">
                <a:solidFill>
                  <a:srgbClr val="C792EA"/>
                </a:solidFill>
                <a:latin typeface="Menlo"/>
                <a:ea typeface="Menlo"/>
                <a:cs typeface="Menlo"/>
              </a:rPr>
              <a:t>const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0576AE48-636F-430E-9587-549C61F1B4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63090" y="2733675"/>
            <a:ext cx="5619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E6EDF7"/>
                </a:solidFill>
                <a:latin typeface="Menlo"/>
                <a:ea typeface="Menlo"/>
                <a:cs typeface="Menlo"/>
              </a:defRPr>
            </a:pPr>
            <a:r>
              <a:rPr sz="1275" b="0">
                <a:solidFill>
                  <a:srgbClr val="E6EDF7"/>
                </a:solidFill>
                <a:latin typeface="Menlo"/>
                <a:ea typeface="Menlo"/>
                <a:cs typeface="Menlo"/>
              </a:rPr>
              <a:t> 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2238C15C-0AAE-4429-B9D9-57020A384F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61198" y="2733675"/>
            <a:ext cx="5619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C792EA"/>
                </a:solidFill>
                <a:latin typeface="Menlo"/>
                <a:ea typeface="Menlo"/>
                <a:cs typeface="Menlo"/>
              </a:defRPr>
            </a:pPr>
            <a:r>
              <a:rPr sz="1275" b="0">
                <a:solidFill>
                  <a:srgbClr val="C792EA"/>
                </a:solidFill>
                <a:latin typeface="Menlo"/>
                <a:ea typeface="Menlo"/>
                <a:cs typeface="Menlo"/>
              </a:rPr>
              <a:t>auto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0C645469-05A8-4211-9A0D-ED3F7FDD45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353628" y="2733675"/>
            <a:ext cx="5619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E6EDF7"/>
                </a:solidFill>
                <a:latin typeface="Menlo"/>
                <a:ea typeface="Menlo"/>
                <a:cs typeface="Menlo"/>
              </a:defRPr>
            </a:pPr>
            <a:r>
              <a:rPr sz="1275" b="0">
                <a:solidFill>
                  <a:srgbClr val="E6EDF7"/>
                </a:solidFill>
                <a:latin typeface="Menlo"/>
                <a:ea typeface="Menlo"/>
                <a:cs typeface="Menlo"/>
              </a:rPr>
              <a:t>&amp; e : fs::directory_iterator(".minigit/stage")) {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9376987A-6080-42B4-9DB6-3671E1CC2F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009900"/>
            <a:ext cx="5619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E6EDF7"/>
                </a:solidFill>
                <a:latin typeface="Menlo"/>
                <a:ea typeface="Menlo"/>
                <a:cs typeface="Menlo"/>
              </a:defRPr>
            </a:pPr>
            <a:r>
              <a:rPr sz="1275" b="0">
                <a:solidFill>
                  <a:srgbClr val="E6EDF7"/>
                </a:solidFill>
                <a:latin typeface="Menlo"/>
                <a:ea typeface="Menlo"/>
                <a:cs typeface="Menlo"/>
              </a:rPr>
              <a:t>    fs::remove_all(e.path());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8718217A-F383-43A5-84F8-AAD27CD263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286125"/>
            <a:ext cx="5619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E6EDF7"/>
                </a:solidFill>
                <a:latin typeface="Menlo"/>
                <a:ea typeface="Menlo"/>
                <a:cs typeface="Menlo"/>
              </a:defRPr>
            </a:pPr>
            <a:r>
              <a:rPr sz="1275" b="0">
                <a:solidFill>
                  <a:srgbClr val="E6EDF7"/>
                </a:solidFill>
                <a:latin typeface="Menlo"/>
                <a:ea typeface="Menlo"/>
                <a:cs typeface="Menlo"/>
              </a:rPr>
              <a:t>  }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C408FDFC-7EE6-44C5-A8F8-26C571ABA6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562350"/>
            <a:ext cx="5619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E6EDF7"/>
                </a:solidFill>
                <a:latin typeface="Menlo"/>
                <a:ea typeface="Menlo"/>
                <a:cs typeface="Menlo"/>
              </a:defRPr>
            </a:pPr>
            <a:r>
              <a:rPr sz="1275" b="0">
                <a:solidFill>
                  <a:srgbClr val="E6EDF7"/>
                </a:solidFill>
                <a:latin typeface="Menlo"/>
                <a:ea typeface="Menlo"/>
                <a:cs typeface="Menlo"/>
              </a:rPr>
              <a:t>}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9532D4FA-C585-4890-91E8-2B60693DA8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114800"/>
            <a:ext cx="5619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65738E"/>
                </a:solidFill>
                <a:latin typeface="Menlo"/>
                <a:ea typeface="Menlo"/>
                <a:cs typeface="Menlo"/>
              </a:defRPr>
            </a:pPr>
            <a:r>
              <a:rPr sz="1275" b="0">
                <a:solidFill>
                  <a:srgbClr val="65738E"/>
                </a:solidFill>
                <a:latin typeface="Menlo"/>
                <a:ea typeface="Menlo"/>
                <a:cs typeface="Menlo"/>
              </a:rPr>
              <a:t>// commit 最后：clearStage();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D76FD6BA-D2FE-4A91-981A-539C2F1A27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86550" y="2419350"/>
            <a:ext cx="85725" cy="857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56A8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2C6541BF-52E0-4280-A6DE-47815C0DD6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34200" y="2324100"/>
            <a:ext cx="4476750" cy="4476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425" b="0">
                <a:solidFill>
                  <a:srgbClr val="F7F8FC"/>
                </a:solidFill>
                <a:latin typeface="Helvetica Neue"/>
                <a:ea typeface="Helvetica Neue"/>
                <a:cs typeface="Helvetica Neue"/>
              </a:defRPr>
            </a:pPr>
            <a:r>
              <a:rPr sz="1425" b="0">
                <a:solidFill>
                  <a:srgbClr val="F7F8FC"/>
                </a:solidFill>
                <a:latin typeface="Helvetica Neue"/>
                <a:ea typeface="Helvetica Neue"/>
                <a:cs typeface="Helvetica Neue"/>
              </a:rPr>
              <a:t>只遍历 .minigit/stage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C356A444-27A8-4DB9-A63D-B9E88EF1C1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86550" y="3057525"/>
            <a:ext cx="85725" cy="857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56A8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8DF0D503-3547-48DA-BF0E-9FD04E2D83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34200" y="2962275"/>
            <a:ext cx="4476750" cy="4476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425" b="0">
                <a:solidFill>
                  <a:srgbClr val="F7F8FC"/>
                </a:solidFill>
                <a:latin typeface="Helvetica Neue"/>
                <a:ea typeface="Helvetica Neue"/>
                <a:cs typeface="Helvetica Neue"/>
              </a:defRPr>
            </a:pPr>
            <a:r>
              <a:rPr sz="1425" b="0">
                <a:solidFill>
                  <a:srgbClr val="F7F8FC"/>
                </a:solidFill>
                <a:latin typeface="Helvetica Neue"/>
                <a:ea typeface="Helvetica Neue"/>
                <a:cs typeface="Helvetica Neue"/>
              </a:rPr>
              <a:t>remove_all 目标必须来自受控目录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BAA7661D-9992-4543-AE58-FC2B09AF4F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86550" y="3695700"/>
            <a:ext cx="85725" cy="857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56A8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C6728712-EA01-4A3B-B9F0-D9A7DABCE8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34200" y="3600450"/>
            <a:ext cx="4476750" cy="4476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425" b="0">
                <a:solidFill>
                  <a:srgbClr val="F7F8FC"/>
                </a:solidFill>
                <a:latin typeface="Helvetica Neue"/>
                <a:ea typeface="Helvetica Neue"/>
                <a:cs typeface="Helvetica Neue"/>
              </a:defRPr>
            </a:pPr>
            <a:r>
              <a:rPr sz="1425" b="0">
                <a:solidFill>
                  <a:srgbClr val="F7F8FC"/>
                </a:solidFill>
                <a:latin typeface="Helvetica Neue"/>
                <a:ea typeface="Helvetica Neue"/>
                <a:cs typeface="Helvetica Neue"/>
              </a:rPr>
              <a:t>不要写 fs::remove_all(".")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67E45E03-10FB-48C8-BEEB-826A75AED5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86550" y="4333875"/>
            <a:ext cx="85725" cy="857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56A8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7ADE52CA-B89A-4212-9F79-C2FAB07D85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34200" y="4238625"/>
            <a:ext cx="4476750" cy="4476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425" b="0">
                <a:solidFill>
                  <a:srgbClr val="F7F8FC"/>
                </a:solidFill>
                <a:latin typeface="Helvetica Neue"/>
                <a:ea typeface="Helvetica Neue"/>
                <a:cs typeface="Helvetica Neue"/>
              </a:defRPr>
            </a:pPr>
            <a:r>
              <a:rPr sz="1425" b="0">
                <a:solidFill>
                  <a:srgbClr val="F7F8FC"/>
                </a:solidFill>
                <a:latin typeface="Helvetica Neue"/>
                <a:ea typeface="Helvetica Neue"/>
                <a:cs typeface="Helvetica Neue"/>
              </a:rPr>
              <a:t>这是本课唯一需要谨慎删除的地方</a:t>
            </a:r>
          </a:p>
        </p:txBody>
      </p:sp>
    </p:spTree>
    <p:extLst>
      <p:ext uri="{BB962C8B-B14F-4D97-AF65-F5344CB8AC3E}">
        <p14:creationId xmlns:p14="http://schemas.microsoft.com/office/powerpoint/2010/main" val="963166122"/>
      </p:ext>
    </p:extLst>
  </p:cSld>
</p:sld>
</file>

<file path=ppt/slides/slide21.xml><?xml version="1.0" encoding="utf-8"?>
<p:sld xmlns:p="http://schemas.openxmlformats.org/presentationml/2006/main">
  <p:cSld>
    <p:bg>
      <p:bgPr>
        <a:solidFill xmlns:a="http://schemas.openxmlformats.org/drawingml/2006/main">
          <a:srgbClr val="0B1020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01937981-A48D-49B6-8421-B2C39E7F25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342900"/>
            <a:ext cx="112776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56A8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C68F9E0E-F728-49AE-B3CC-EB78D89D45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533400"/>
            <a:ext cx="6667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AAB4C8"/>
                </a:solidFill>
                <a:latin typeface="Helvetica Neue"/>
                <a:ea typeface="Helvetica Neue"/>
                <a:cs typeface="Helvetica Neue"/>
              </a:defRPr>
            </a:pPr>
            <a:r>
              <a:rPr sz="1125" b="1">
                <a:solidFill>
                  <a:srgbClr val="AAB4C8"/>
                </a:solidFill>
                <a:latin typeface="Helvetica Neue"/>
                <a:ea typeface="Helvetica Neue"/>
                <a:cs typeface="Helvetica Neue"/>
              </a:rPr>
              <a:t>2026 新生暑期技术实践培训 · 第 6 讲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095D21A0-23BD-4652-A5BB-220167612F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933450"/>
            <a:ext cx="10763250" cy="523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850" b="1">
                <a:solidFill>
                  <a:srgbClr val="F7F8FC"/>
                </a:solidFill>
                <a:latin typeface="Helvetica Neue"/>
                <a:ea typeface="Helvetica Neue"/>
                <a:cs typeface="Helvetica Neue"/>
              </a:defRPr>
            </a:pPr>
            <a:r>
              <a:rPr sz="2850" b="1">
                <a:solidFill>
                  <a:srgbClr val="F7F8FC"/>
                </a:solidFill>
                <a:latin typeface="Helvetica Neue"/>
                <a:ea typeface="Helvetica Neue"/>
                <a:cs typeface="Helvetica Neue"/>
              </a:rPr>
              <a:t>检查点：做出两次不同的提交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DC536150-0BCB-4BEC-96D3-184F06064B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0" y="6324600"/>
            <a:ext cx="571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AAB4C8"/>
                </a:solidFill>
                <a:latin typeface="Helvetica Neue"/>
                <a:ea typeface="Helvetica Neue"/>
                <a:cs typeface="Helvetica Neue"/>
              </a:defRPr>
            </a:pPr>
            <a:r>
              <a:rPr sz="1125" b="1">
                <a:solidFill>
                  <a:srgbClr val="AAB4C8"/>
                </a:solidFill>
                <a:latin typeface="Helvetica Neue"/>
                <a:ea typeface="Helvetica Neue"/>
                <a:cs typeface="Helvetica Neue"/>
              </a:rPr>
              <a:t>21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4D510455-3C23-4EA4-83EF-5E149DFB6E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1809750"/>
            <a:ext cx="6572250" cy="3714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51D3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4A5373C3-A70B-4E68-A8D0-CB4749E4D4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2152650"/>
            <a:ext cx="2095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56A8FF"/>
                </a:solidFill>
                <a:latin typeface="Helvetica Neue"/>
                <a:ea typeface="Helvetica Neue"/>
                <a:cs typeface="Helvetica Neue"/>
              </a:defRPr>
            </a:pPr>
            <a:r>
              <a:rPr sz="1800" b="1">
                <a:solidFill>
                  <a:srgbClr val="56A8FF"/>
                </a:solidFill>
                <a:latin typeface="Helvetica Neue"/>
                <a:ea typeface="Helvetica Neue"/>
                <a:cs typeface="Helvetica Neue"/>
              </a:rPr>
              <a:t>动手完成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0B26E1CA-6308-4548-BA8A-B534717BBF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2743200"/>
            <a:ext cx="5810250" cy="1809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 b="0">
                <a:solidFill>
                  <a:srgbClr val="F7F8FC"/>
                </a:solidFill>
                <a:latin typeface="Helvetica Neue"/>
                <a:ea typeface="Helvetica Neue"/>
                <a:cs typeface="Helvetica Neue"/>
              </a:defRPr>
            </a:pPr>
            <a:r>
              <a:rPr sz="1800" b="0">
                <a:solidFill>
                  <a:srgbClr val="F7F8FC"/>
                </a:solidFill>
                <a:latin typeface="Helvetica Neue"/>
                <a:ea typeface="Helvetica Neue"/>
                <a:cs typeface="Helvetica Neue"/>
              </a:rPr>
              <a:t>提交 note.txt 的 first，再修改为 second 并提交。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D25466EE-B476-44E1-BEF6-FF37FC6A75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0" y="1809750"/>
            <a:ext cx="4305300" cy="3714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F2A45"/>
          </a:solidFill>
          <a:ln xmlns:a="http://schemas.openxmlformats.org/drawingml/2006/main" w="9525">
            <a:solidFill>
              <a:srgbClr val="56A8FF"/>
            </a:solidFill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73CD9939-AAC1-483F-80AB-AD0F966684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34300" y="2152650"/>
            <a:ext cx="2286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56A8FF"/>
                </a:solidFill>
                <a:latin typeface="Helvetica Neue"/>
                <a:ea typeface="Helvetica Neue"/>
                <a:cs typeface="Helvetica Neue"/>
              </a:defRPr>
            </a:pPr>
            <a:r>
              <a:rPr sz="1800" b="1">
                <a:solidFill>
                  <a:srgbClr val="56A8FF"/>
                </a:solidFill>
                <a:latin typeface="Helvetica Neue"/>
                <a:ea typeface="Helvetica Neue"/>
                <a:cs typeface="Helvetica Neue"/>
              </a:rPr>
              <a:t>验收条件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6D428272-3FFF-4FC4-B4C9-3FA75D4551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72400" y="2847975"/>
            <a:ext cx="85725" cy="857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56A8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C84140B3-6099-41CD-BCC6-563D9ECB2B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48625" y="2762250"/>
            <a:ext cx="32385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425" b="0">
                <a:solidFill>
                  <a:srgbClr val="F7F8FC"/>
                </a:solidFill>
                <a:latin typeface="Helvetica Neue"/>
                <a:ea typeface="Helvetica Neue"/>
                <a:cs typeface="Helvetica Neue"/>
              </a:defRPr>
            </a:pPr>
            <a:r>
              <a:rPr sz="1425" b="0">
                <a:solidFill>
                  <a:srgbClr val="F7F8FC"/>
                </a:solidFill>
                <a:latin typeface="Helvetica Neue"/>
                <a:ea typeface="Helvetica Neue"/>
                <a:cs typeface="Helvetica Neue"/>
              </a:rPr>
              <a:t>commits 下有 0001 与 0002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9701FD73-F91E-499F-BABF-36D6901440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72400" y="3467100"/>
            <a:ext cx="85725" cy="857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56A8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2208E284-CF3D-4E68-B353-6F75F18ED6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48625" y="3381375"/>
            <a:ext cx="32385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425" b="0">
                <a:solidFill>
                  <a:srgbClr val="F7F8FC"/>
                </a:solidFill>
                <a:latin typeface="Helvetica Neue"/>
                <a:ea typeface="Helvetica Neue"/>
                <a:cs typeface="Helvetica Neue"/>
              </a:defRPr>
            </a:pPr>
            <a:r>
              <a:rPr sz="1425" b="0">
                <a:solidFill>
                  <a:srgbClr val="F7F8FC"/>
                </a:solidFill>
                <a:latin typeface="Helvetica Neue"/>
                <a:ea typeface="Helvetica Neue"/>
                <a:cs typeface="Helvetica Neue"/>
              </a:rPr>
              <a:t>两个目录中 note.txt 内容不同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8F97296B-B30F-4AD9-8242-A183C73FA6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72400" y="4086225"/>
            <a:ext cx="85725" cy="857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56A8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84905136-5437-4A55-B95A-EBA21E1AB5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48625" y="4000500"/>
            <a:ext cx="32385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425" b="0">
                <a:solidFill>
                  <a:srgbClr val="F7F8FC"/>
                </a:solidFill>
                <a:latin typeface="Helvetica Neue"/>
                <a:ea typeface="Helvetica Neue"/>
                <a:cs typeface="Helvetica Neue"/>
              </a:defRPr>
            </a:pPr>
            <a:r>
              <a:rPr sz="1425" b="0">
                <a:solidFill>
                  <a:srgbClr val="F7F8FC"/>
                </a:solidFill>
                <a:latin typeface="Helvetica Neue"/>
                <a:ea typeface="Helvetica Neue"/>
                <a:cs typeface="Helvetica Neue"/>
              </a:rPr>
              <a:t>HEAD 最后为 0002</a:t>
            </a:r>
          </a:p>
        </p:txBody>
      </p:sp>
    </p:spTree>
    <p:extLst>
      <p:ext uri="{BB962C8B-B14F-4D97-AF65-F5344CB8AC3E}">
        <p14:creationId xmlns:p14="http://schemas.microsoft.com/office/powerpoint/2010/main" val="1937341821"/>
      </p:ext>
    </p:extLst>
  </p:cSld>
</p:sld>
</file>

<file path=ppt/slides/slide22.xml><?xml version="1.0" encoding="utf-8"?>
<p:sld xmlns:p="http://schemas.openxmlformats.org/presentationml/2006/main">
  <p:cSld>
    <p:bg>
      <p:bgPr>
        <a:solidFill xmlns:a="http://schemas.openxmlformats.org/drawingml/2006/main">
          <a:srgbClr val="0B1020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23808992-1039-4C1E-89BD-CF07D42AC7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342900"/>
            <a:ext cx="112776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56A8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A94C4870-1B90-4DD5-95F3-9D7CD94AE6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533400"/>
            <a:ext cx="6667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AAB4C8"/>
                </a:solidFill>
                <a:latin typeface="Helvetica Neue"/>
                <a:ea typeface="Helvetica Neue"/>
                <a:cs typeface="Helvetica Neue"/>
              </a:defRPr>
            </a:pPr>
            <a:r>
              <a:rPr sz="1125" b="1">
                <a:solidFill>
                  <a:srgbClr val="AAB4C8"/>
                </a:solidFill>
                <a:latin typeface="Helvetica Neue"/>
                <a:ea typeface="Helvetica Neue"/>
                <a:cs typeface="Helvetica Neue"/>
              </a:rPr>
              <a:t>2026 新生暑期技术实践培训 · 第 6 讲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9147E6C1-8524-474E-A770-4B18069DE6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933450"/>
            <a:ext cx="10763250" cy="523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850" b="1">
                <a:solidFill>
                  <a:srgbClr val="F7F8FC"/>
                </a:solidFill>
                <a:latin typeface="Helvetica Neue"/>
                <a:ea typeface="Helvetica Neue"/>
                <a:cs typeface="Helvetica Neue"/>
              </a:defRPr>
            </a:pPr>
            <a:r>
              <a:rPr sz="2850" b="1">
                <a:solidFill>
                  <a:srgbClr val="F7F8FC"/>
                </a:solidFill>
                <a:latin typeface="Helvetica Neue"/>
                <a:ea typeface="Helvetica Neue"/>
                <a:cs typeface="Helvetica Neue"/>
              </a:rPr>
              <a:t>log 是一次“读回持久化数据”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A0C06C15-219D-42AC-8461-538DA5D0D1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0" y="6324600"/>
            <a:ext cx="571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AAB4C8"/>
                </a:solidFill>
                <a:latin typeface="Helvetica Neue"/>
                <a:ea typeface="Helvetica Neue"/>
                <a:cs typeface="Helvetica Neue"/>
              </a:defRPr>
            </a:pPr>
            <a:r>
              <a:rPr sz="1125" b="1">
                <a:solidFill>
                  <a:srgbClr val="AAB4C8"/>
                </a:solidFill>
                <a:latin typeface="Helvetica Neue"/>
                <a:ea typeface="Helvetica Neue"/>
                <a:cs typeface="Helvetica Neue"/>
              </a:rPr>
              <a:t>22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ED02F49D-B997-4F4C-8717-9C3E9E252B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1619250"/>
            <a:ext cx="106680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650" b="0">
                <a:solidFill>
                  <a:srgbClr val="AAB4C8"/>
                </a:solidFill>
                <a:latin typeface="Helvetica Neue"/>
                <a:ea typeface="Helvetica Neue"/>
                <a:cs typeface="Helvetica Neue"/>
              </a:defRPr>
            </a:pPr>
            <a:r>
              <a:rPr sz="1650" b="0">
                <a:solidFill>
                  <a:srgbClr val="AAB4C8"/>
                </a:solidFill>
                <a:latin typeface="Helvetica Neue"/>
                <a:ea typeface="Helvetica Neue"/>
                <a:cs typeface="Helvetica Neue"/>
              </a:rPr>
              <a:t>程序关闭后，内存没了；历史仍在文件里。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2620A7DF-D9C7-4E3E-A252-4F6769E359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" y="2362200"/>
            <a:ext cx="4953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56A8FF"/>
                </a:solidFill>
                <a:latin typeface="Helvetica Neue"/>
                <a:ea typeface="Helvetica Neue"/>
                <a:cs typeface="Helvetica Neue"/>
              </a:defRPr>
            </a:pPr>
            <a:r>
              <a:rPr sz="1350" b="1">
                <a:solidFill>
                  <a:srgbClr val="56A8FF"/>
                </a:solidFill>
                <a:latin typeface="Helvetica Neue"/>
                <a:ea typeface="Helvetica Neue"/>
                <a:cs typeface="Helvetica Neue"/>
              </a:rPr>
              <a:t>01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E6396415-4709-4763-9236-9537D751FF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2324100"/>
            <a:ext cx="3714750" cy="333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75" b="1">
                <a:solidFill>
                  <a:srgbClr val="F7F8FC"/>
                </a:solidFill>
                <a:latin typeface="Helvetica Neue"/>
                <a:ea typeface="Helvetica Neue"/>
                <a:cs typeface="Helvetica Neue"/>
              </a:defRPr>
            </a:pPr>
            <a:r>
              <a:rPr sz="1875" b="1">
                <a:solidFill>
                  <a:srgbClr val="F7F8FC"/>
                </a:solidFill>
                <a:latin typeface="Helvetica Neue"/>
                <a:ea typeface="Helvetica Neue"/>
                <a:cs typeface="Helvetica Neue"/>
              </a:rPr>
              <a:t>打开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5816881C-35AC-4753-AC72-159701B4C0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2714625"/>
            <a:ext cx="9620250" cy="428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425" b="0">
                <a:solidFill>
                  <a:srgbClr val="AAB4C8"/>
                </a:solidFill>
                <a:latin typeface="Helvetica Neue"/>
                <a:ea typeface="Helvetica Neue"/>
                <a:cs typeface="Helvetica Neue"/>
              </a:defRPr>
            </a:pPr>
            <a:r>
              <a:rPr sz="1425" b="0">
                <a:solidFill>
                  <a:srgbClr val="AAB4C8"/>
                </a:solidFill>
                <a:latin typeface="Helvetica Neue"/>
                <a:ea typeface="Helvetica Neue"/>
                <a:cs typeface="Helvetica Neue"/>
              </a:rPr>
              <a:t>读取 history.txt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92596DB8-3B5F-40A0-B016-1C1DDB12B2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" y="3362325"/>
            <a:ext cx="4953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56A8FF"/>
                </a:solidFill>
                <a:latin typeface="Helvetica Neue"/>
                <a:ea typeface="Helvetica Neue"/>
                <a:cs typeface="Helvetica Neue"/>
              </a:defRPr>
            </a:pPr>
            <a:r>
              <a:rPr sz="1350" b="1">
                <a:solidFill>
                  <a:srgbClr val="56A8FF"/>
                </a:solidFill>
                <a:latin typeface="Helvetica Neue"/>
                <a:ea typeface="Helvetica Neue"/>
                <a:cs typeface="Helvetica Neue"/>
              </a:rPr>
              <a:t>02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C680C175-CD9E-4F01-8BA3-55E5F61365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3324225"/>
            <a:ext cx="3714750" cy="333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75" b="1">
                <a:solidFill>
                  <a:srgbClr val="F7F8FC"/>
                </a:solidFill>
                <a:latin typeface="Helvetica Neue"/>
                <a:ea typeface="Helvetica Neue"/>
                <a:cs typeface="Helvetica Neue"/>
              </a:defRPr>
            </a:pPr>
            <a:r>
              <a:rPr sz="1875" b="1">
                <a:solidFill>
                  <a:srgbClr val="F7F8FC"/>
                </a:solidFill>
                <a:latin typeface="Helvetica Neue"/>
                <a:ea typeface="Helvetica Neue"/>
                <a:cs typeface="Helvetica Neue"/>
              </a:rPr>
              <a:t>逐行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3F0D4DEC-3059-47D2-A13E-7B334708DF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3714750"/>
            <a:ext cx="9620250" cy="428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425" b="0">
                <a:solidFill>
                  <a:srgbClr val="AAB4C8"/>
                </a:solidFill>
                <a:latin typeface="Helvetica Neue"/>
                <a:ea typeface="Helvetica Neue"/>
                <a:cs typeface="Helvetica Neue"/>
              </a:defRPr>
            </a:pPr>
            <a:r>
              <a:rPr sz="1425" b="0">
                <a:solidFill>
                  <a:srgbClr val="AAB4C8"/>
                </a:solidFill>
                <a:latin typeface="Helvetica Neue"/>
                <a:ea typeface="Helvetica Neue"/>
                <a:cs typeface="Helvetica Neue"/>
              </a:rPr>
              <a:t>每行是一条提交记录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74AA1D7B-33D7-43C4-9E68-DEF6FD9D2C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" y="4362450"/>
            <a:ext cx="4953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56A8FF"/>
                </a:solidFill>
                <a:latin typeface="Helvetica Neue"/>
                <a:ea typeface="Helvetica Neue"/>
                <a:cs typeface="Helvetica Neue"/>
              </a:defRPr>
            </a:pPr>
            <a:r>
              <a:rPr sz="1350" b="1">
                <a:solidFill>
                  <a:srgbClr val="56A8FF"/>
                </a:solidFill>
                <a:latin typeface="Helvetica Neue"/>
                <a:ea typeface="Helvetica Neue"/>
                <a:cs typeface="Helvetica Neue"/>
              </a:rPr>
              <a:t>03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C62355C6-D5D3-4B02-B646-C690420EB7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4324350"/>
            <a:ext cx="3714750" cy="333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75" b="1">
                <a:solidFill>
                  <a:srgbClr val="F7F8FC"/>
                </a:solidFill>
                <a:latin typeface="Helvetica Neue"/>
                <a:ea typeface="Helvetica Neue"/>
                <a:cs typeface="Helvetica Neue"/>
              </a:defRPr>
            </a:pPr>
            <a:r>
              <a:rPr sz="1875" b="1">
                <a:solidFill>
                  <a:srgbClr val="F7F8FC"/>
                </a:solidFill>
                <a:latin typeface="Helvetica Neue"/>
                <a:ea typeface="Helvetica Neue"/>
                <a:cs typeface="Helvetica Neue"/>
              </a:rPr>
              <a:t>解析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5B8AC64A-093C-4BE3-8465-6479BE8B7C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4714875"/>
            <a:ext cx="9620250" cy="428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425" b="0">
                <a:solidFill>
                  <a:srgbClr val="AAB4C8"/>
                </a:solidFill>
                <a:latin typeface="Helvetica Neue"/>
                <a:ea typeface="Helvetica Neue"/>
                <a:cs typeface="Helvetica Neue"/>
              </a:defRPr>
            </a:pPr>
            <a:r>
              <a:rPr sz="1425" b="0">
                <a:solidFill>
                  <a:srgbClr val="AAB4C8"/>
                </a:solidFill>
                <a:latin typeface="Helvetica Neue"/>
                <a:ea typeface="Helvetica Neue"/>
                <a:cs typeface="Helvetica Neue"/>
              </a:rPr>
              <a:t>按 | 分成编号与消息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43B06485-FE60-46CA-BA1D-3ED8387FD2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" y="5362575"/>
            <a:ext cx="4953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56A8FF"/>
                </a:solidFill>
                <a:latin typeface="Helvetica Neue"/>
                <a:ea typeface="Helvetica Neue"/>
                <a:cs typeface="Helvetica Neue"/>
              </a:defRPr>
            </a:pPr>
            <a:r>
              <a:rPr sz="1350" b="1">
                <a:solidFill>
                  <a:srgbClr val="56A8FF"/>
                </a:solidFill>
                <a:latin typeface="Helvetica Neue"/>
                <a:ea typeface="Helvetica Neue"/>
                <a:cs typeface="Helvetica Neue"/>
              </a:rPr>
              <a:t>04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24C99699-A98E-41F0-9C0F-FEFC6A1CDB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5324475"/>
            <a:ext cx="3714750" cy="333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75" b="1">
                <a:solidFill>
                  <a:srgbClr val="F7F8FC"/>
                </a:solidFill>
                <a:latin typeface="Helvetica Neue"/>
                <a:ea typeface="Helvetica Neue"/>
                <a:cs typeface="Helvetica Neue"/>
              </a:defRPr>
            </a:pPr>
            <a:r>
              <a:rPr sz="1875" b="1">
                <a:solidFill>
                  <a:srgbClr val="F7F8FC"/>
                </a:solidFill>
                <a:latin typeface="Helvetica Neue"/>
                <a:ea typeface="Helvetica Neue"/>
                <a:cs typeface="Helvetica Neue"/>
              </a:rPr>
              <a:t>输出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B055A222-5DBA-41A4-956E-66F7E9D81F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5715000"/>
            <a:ext cx="9620250" cy="428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425" b="0">
                <a:solidFill>
                  <a:srgbClr val="AAB4C8"/>
                </a:solidFill>
                <a:latin typeface="Helvetica Neue"/>
                <a:ea typeface="Helvetica Neue"/>
                <a:cs typeface="Helvetica Neue"/>
              </a:defRPr>
            </a:pPr>
            <a:r>
              <a:rPr sz="1425" b="0">
                <a:solidFill>
                  <a:srgbClr val="AAB4C8"/>
                </a:solidFill>
                <a:latin typeface="Helvetica Neue"/>
                <a:ea typeface="Helvetica Neue"/>
                <a:cs typeface="Helvetica Neue"/>
              </a:rPr>
              <a:t>按新到旧或旧到新展示</a:t>
            </a:r>
          </a:p>
        </p:txBody>
      </p:sp>
    </p:spTree>
    <p:extLst>
      <p:ext uri="{BB962C8B-B14F-4D97-AF65-F5344CB8AC3E}">
        <p14:creationId xmlns:p14="http://schemas.microsoft.com/office/powerpoint/2010/main" val="2101638765"/>
      </p:ext>
    </p:extLst>
  </p:cSld>
</p:sld>
</file>

<file path=ppt/slides/slide23.xml><?xml version="1.0" encoding="utf-8"?>
<p:sld xmlns:p="http://schemas.openxmlformats.org/presentationml/2006/main">
  <p:cSld>
    <p:bg>
      <p:bgPr>
        <a:solidFill xmlns:a="http://schemas.openxmlformats.org/drawingml/2006/main">
          <a:srgbClr val="0B1020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DCCA9C11-7EB3-4D11-B103-5B2B2286D9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342900"/>
            <a:ext cx="112776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56A8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96ED4654-9FF2-4D8F-808E-0269E4540E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533400"/>
            <a:ext cx="6667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AAB4C8"/>
                </a:solidFill>
                <a:latin typeface="Helvetica Neue"/>
                <a:ea typeface="Helvetica Neue"/>
                <a:cs typeface="Helvetica Neue"/>
              </a:defRPr>
            </a:pPr>
            <a:r>
              <a:rPr sz="1125" b="1">
                <a:solidFill>
                  <a:srgbClr val="AAB4C8"/>
                </a:solidFill>
                <a:latin typeface="Helvetica Neue"/>
                <a:ea typeface="Helvetica Neue"/>
                <a:cs typeface="Helvetica Neue"/>
              </a:rPr>
              <a:t>2026 新生暑期技术实践培训 · 第 6 讲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006A624A-7416-4493-85E9-9CA6EFAF67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933450"/>
            <a:ext cx="10763250" cy="523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850" b="1">
                <a:solidFill>
                  <a:srgbClr val="F7F8FC"/>
                </a:solidFill>
                <a:latin typeface="Helvetica Neue"/>
                <a:ea typeface="Helvetica Neue"/>
                <a:cs typeface="Helvetica Neue"/>
              </a:defRPr>
            </a:pPr>
            <a:r>
              <a:rPr sz="2850" b="1">
                <a:solidFill>
                  <a:srgbClr val="F7F8FC"/>
                </a:solidFill>
                <a:latin typeface="Helvetica Neue"/>
                <a:ea typeface="Helvetica Neue"/>
                <a:cs typeface="Helvetica Neue"/>
              </a:rPr>
              <a:t>log：最小可运行版本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4599F162-999A-479A-996C-96EA4F1B28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0" y="6324600"/>
            <a:ext cx="571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AAB4C8"/>
                </a:solidFill>
                <a:latin typeface="Helvetica Neue"/>
                <a:ea typeface="Helvetica Neue"/>
                <a:cs typeface="Helvetica Neue"/>
              </a:defRPr>
            </a:pPr>
            <a:r>
              <a:rPr sz="1125" b="1">
                <a:solidFill>
                  <a:srgbClr val="AAB4C8"/>
                </a:solidFill>
                <a:latin typeface="Helvetica Neue"/>
                <a:ea typeface="Helvetica Neue"/>
                <a:cs typeface="Helvetica Neue"/>
              </a:rPr>
              <a:t>23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0C3699F6-D676-455B-B06D-B12E9322C8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1619250"/>
            <a:ext cx="106680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75" b="0">
                <a:solidFill>
                  <a:srgbClr val="AAB4C8"/>
                </a:solidFill>
                <a:latin typeface="Helvetica Neue"/>
                <a:ea typeface="Helvetica Neue"/>
                <a:cs typeface="Helvetica Neue"/>
              </a:defRPr>
            </a:pPr>
            <a:r>
              <a:rPr sz="1575" b="0">
                <a:solidFill>
                  <a:srgbClr val="AAB4C8"/>
                </a:solidFill>
                <a:latin typeface="Helvetica Neue"/>
                <a:ea typeface="Helvetica Neue"/>
                <a:cs typeface="Helvetica Neue"/>
              </a:rPr>
              <a:t>先原样打印，再考虑美化格式。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5905CE04-6057-4B43-9D0B-90D7712353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2209800"/>
            <a:ext cx="5810250" cy="390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51D3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18C19105-5149-4E32-959D-7468292DDA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457450"/>
            <a:ext cx="5619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82AAFF"/>
                </a:solidFill>
                <a:latin typeface="Menlo"/>
                <a:ea typeface="Menlo"/>
                <a:cs typeface="Menlo"/>
              </a:defRPr>
            </a:pPr>
            <a:r>
              <a:rPr sz="1275" b="0">
                <a:solidFill>
                  <a:srgbClr val="82AAFF"/>
                </a:solidFill>
                <a:latin typeface="Menlo"/>
                <a:ea typeface="Menlo"/>
                <a:cs typeface="Menlo"/>
              </a:rPr>
              <a:t>void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0AC09016-E6D0-40D8-887F-E1E20D70B2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78230" y="2457450"/>
            <a:ext cx="5619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E6EDF7"/>
                </a:solidFill>
                <a:latin typeface="Menlo"/>
                <a:ea typeface="Menlo"/>
                <a:cs typeface="Menlo"/>
              </a:defRPr>
            </a:pPr>
            <a:r>
              <a:rPr sz="1275" b="0">
                <a:solidFill>
                  <a:srgbClr val="E6EDF7"/>
                </a:solidFill>
                <a:latin typeface="Menlo"/>
                <a:ea typeface="Menlo"/>
                <a:cs typeface="Menlo"/>
              </a:rPr>
              <a:t> logHistory() {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480E149F-09D6-4F36-A98E-FD33FB0919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733675"/>
            <a:ext cx="5619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E6EDF7"/>
                </a:solidFill>
                <a:latin typeface="Menlo"/>
                <a:ea typeface="Menlo"/>
                <a:cs typeface="Menlo"/>
              </a:defRPr>
            </a:pPr>
            <a:r>
              <a:rPr sz="1275" b="0">
                <a:solidFill>
                  <a:srgbClr val="E6EDF7"/>
                </a:solidFill>
                <a:latin typeface="Menlo"/>
                <a:ea typeface="Menlo"/>
                <a:cs typeface="Menlo"/>
              </a:rPr>
              <a:t>  std::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F123884B-6F6D-4AC7-8FD3-43DCAEF989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72553" y="2733675"/>
            <a:ext cx="5619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82AAFF"/>
                </a:solidFill>
                <a:latin typeface="Menlo"/>
                <a:ea typeface="Menlo"/>
                <a:cs typeface="Menlo"/>
              </a:defRPr>
            </a:pPr>
            <a:r>
              <a:rPr sz="1275" b="0">
                <a:solidFill>
                  <a:srgbClr val="82AAFF"/>
                </a:solidFill>
                <a:latin typeface="Menlo"/>
                <a:ea typeface="Menlo"/>
                <a:cs typeface="Menlo"/>
              </a:rPr>
              <a:t>ifstream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39BB8390-AF15-476F-89A5-DC176256A8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157413" y="2733675"/>
            <a:ext cx="5619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E6EDF7"/>
                </a:solidFill>
                <a:latin typeface="Menlo"/>
                <a:ea typeface="Menlo"/>
                <a:cs typeface="Menlo"/>
              </a:defRPr>
            </a:pPr>
            <a:r>
              <a:rPr sz="1275" b="0">
                <a:solidFill>
                  <a:srgbClr val="E6EDF7"/>
                </a:solidFill>
                <a:latin typeface="Menlo"/>
                <a:ea typeface="Menlo"/>
                <a:cs typeface="Menlo"/>
              </a:rPr>
              <a:t> in(".minigit/history.txt");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BBC81122-887E-4E44-99EA-DE0ECC501F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009900"/>
            <a:ext cx="5619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E6EDF7"/>
                </a:solidFill>
                <a:latin typeface="Menlo"/>
                <a:ea typeface="Menlo"/>
                <a:cs typeface="Menlo"/>
              </a:defRPr>
            </a:pPr>
            <a:r>
              <a:rPr sz="1275" b="0">
                <a:solidFill>
                  <a:srgbClr val="E6EDF7"/>
                </a:solidFill>
                <a:latin typeface="Menlo"/>
                <a:ea typeface="Menlo"/>
                <a:cs typeface="Menlo"/>
              </a:rPr>
              <a:t>  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839471AA-5E23-4622-A3D6-9E3BBF76AE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2015" y="3009900"/>
            <a:ext cx="5619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82AAFF"/>
                </a:solidFill>
                <a:latin typeface="Menlo"/>
                <a:ea typeface="Menlo"/>
                <a:cs typeface="Menlo"/>
              </a:defRPr>
            </a:pPr>
            <a:r>
              <a:rPr sz="1275" b="0">
                <a:solidFill>
                  <a:srgbClr val="82AAFF"/>
                </a:solidFill>
                <a:latin typeface="Menlo"/>
                <a:ea typeface="Menlo"/>
                <a:cs typeface="Menlo"/>
              </a:rPr>
              <a:t>string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5CDCDB1D-4C1A-44A0-B1C4-271A3F9E23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70660" y="3009900"/>
            <a:ext cx="5619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E6EDF7"/>
                </a:solidFill>
                <a:latin typeface="Menlo"/>
                <a:ea typeface="Menlo"/>
                <a:cs typeface="Menlo"/>
              </a:defRPr>
            </a:pPr>
            <a:r>
              <a:rPr sz="1275" b="0">
                <a:solidFill>
                  <a:srgbClr val="E6EDF7"/>
                </a:solidFill>
                <a:latin typeface="Menlo"/>
                <a:ea typeface="Menlo"/>
                <a:cs typeface="Menlo"/>
              </a:rPr>
              <a:t> line;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98FFE97D-4068-48E1-9953-B1F114B7ED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286125"/>
            <a:ext cx="5619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E6EDF7"/>
                </a:solidFill>
                <a:latin typeface="Menlo"/>
                <a:ea typeface="Menlo"/>
                <a:cs typeface="Menlo"/>
              </a:defRPr>
            </a:pPr>
            <a:r>
              <a:rPr sz="1275" b="0">
                <a:solidFill>
                  <a:srgbClr val="E6EDF7"/>
                </a:solidFill>
                <a:latin typeface="Menlo"/>
                <a:ea typeface="Menlo"/>
                <a:cs typeface="Menlo"/>
              </a:rPr>
              <a:t>  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3878FC32-7EF5-426A-AAB1-E48954EBF0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2015" y="3286125"/>
            <a:ext cx="5619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C792EA"/>
                </a:solidFill>
                <a:latin typeface="Menlo"/>
                <a:ea typeface="Menlo"/>
                <a:cs typeface="Menlo"/>
              </a:defRPr>
            </a:pPr>
            <a:r>
              <a:rPr sz="1275" b="0">
                <a:solidFill>
                  <a:srgbClr val="C792EA"/>
                </a:solidFill>
                <a:latin typeface="Menlo"/>
                <a:ea typeface="Menlo"/>
                <a:cs typeface="Menlo"/>
              </a:rPr>
              <a:t>while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88988C8F-65AF-4DC4-8767-7B0D2EFE2D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72553" y="3286125"/>
            <a:ext cx="5619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E6EDF7"/>
                </a:solidFill>
                <a:latin typeface="Menlo"/>
                <a:ea typeface="Menlo"/>
                <a:cs typeface="Menlo"/>
              </a:defRPr>
            </a:pPr>
            <a:r>
              <a:rPr sz="1275" b="0">
                <a:solidFill>
                  <a:srgbClr val="E6EDF7"/>
                </a:solidFill>
                <a:latin typeface="Menlo"/>
                <a:ea typeface="Menlo"/>
                <a:cs typeface="Menlo"/>
              </a:rPr>
              <a:t> (std::getline(in, line)) {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1A7F9804-F71A-4980-9284-FE9D92B794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562350"/>
            <a:ext cx="5619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E6EDF7"/>
                </a:solidFill>
                <a:latin typeface="Menlo"/>
                <a:ea typeface="Menlo"/>
                <a:cs typeface="Menlo"/>
              </a:defRPr>
            </a:pPr>
            <a:r>
              <a:rPr sz="1275" b="0">
                <a:solidFill>
                  <a:srgbClr val="E6EDF7"/>
                </a:solidFill>
                <a:latin typeface="Menlo"/>
                <a:ea typeface="Menlo"/>
                <a:cs typeface="Menlo"/>
              </a:rPr>
              <a:t>    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410A2B69-5E7B-4D72-A202-E712D631CF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78230" y="3562350"/>
            <a:ext cx="5619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82AAFF"/>
                </a:solidFill>
                <a:latin typeface="Menlo"/>
                <a:ea typeface="Menlo"/>
                <a:cs typeface="Menlo"/>
              </a:defRPr>
            </a:pPr>
            <a:r>
              <a:rPr sz="1275" b="0">
                <a:solidFill>
                  <a:srgbClr val="82AAFF"/>
                </a:solidFill>
                <a:latin typeface="Menlo"/>
                <a:ea typeface="Menlo"/>
                <a:cs typeface="Menlo"/>
              </a:rPr>
              <a:t>cout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BF01BF39-CC1A-473F-8249-E1B9005DE9C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70660" y="3562350"/>
            <a:ext cx="5619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E6EDF7"/>
                </a:solidFill>
                <a:latin typeface="Menlo"/>
                <a:ea typeface="Menlo"/>
                <a:cs typeface="Menlo"/>
              </a:defRPr>
            </a:pPr>
            <a:r>
              <a:rPr sz="1275" b="0">
                <a:solidFill>
                  <a:srgbClr val="E6EDF7"/>
                </a:solidFill>
                <a:latin typeface="Menlo"/>
                <a:ea typeface="Menlo"/>
                <a:cs typeface="Menlo"/>
              </a:rPr>
              <a:t> &lt;&lt; line &lt;&lt; 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32C5060C-D0DF-4EC4-9BF5-24BCC53080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47950" y="3562350"/>
            <a:ext cx="5619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82AAFF"/>
                </a:solidFill>
                <a:latin typeface="Menlo"/>
                <a:ea typeface="Menlo"/>
                <a:cs typeface="Menlo"/>
              </a:defRPr>
            </a:pPr>
            <a:r>
              <a:rPr sz="1275" b="0">
                <a:solidFill>
                  <a:srgbClr val="82AAFF"/>
                </a:solidFill>
                <a:latin typeface="Menlo"/>
                <a:ea typeface="Menlo"/>
                <a:cs typeface="Menlo"/>
              </a:rPr>
              <a:t>endl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48F21DF3-F18C-492C-82A2-B45EA1212D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40380" y="3562350"/>
            <a:ext cx="5619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E6EDF7"/>
                </a:solidFill>
                <a:latin typeface="Menlo"/>
                <a:ea typeface="Menlo"/>
                <a:cs typeface="Menlo"/>
              </a:defRPr>
            </a:pPr>
            <a:r>
              <a:rPr sz="1275" b="0">
                <a:solidFill>
                  <a:srgbClr val="E6EDF7"/>
                </a:solidFill>
                <a:latin typeface="Menlo"/>
                <a:ea typeface="Menlo"/>
                <a:cs typeface="Menlo"/>
              </a:rPr>
              <a:t>;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7E94B17D-DCD3-4773-85AE-DA63C38D0F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838575"/>
            <a:ext cx="5619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E6EDF7"/>
                </a:solidFill>
                <a:latin typeface="Menlo"/>
                <a:ea typeface="Menlo"/>
                <a:cs typeface="Menlo"/>
              </a:defRPr>
            </a:pPr>
            <a:r>
              <a:rPr sz="1275" b="0">
                <a:solidFill>
                  <a:srgbClr val="E6EDF7"/>
                </a:solidFill>
                <a:latin typeface="Menlo"/>
                <a:ea typeface="Menlo"/>
                <a:cs typeface="Menlo"/>
              </a:rPr>
              <a:t>  }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C3556C0D-042C-4A23-9B13-76C3D78F42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114800"/>
            <a:ext cx="5619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E6EDF7"/>
                </a:solidFill>
                <a:latin typeface="Menlo"/>
                <a:ea typeface="Menlo"/>
                <a:cs typeface="Menlo"/>
              </a:defRPr>
            </a:pPr>
            <a:r>
              <a:rPr sz="1275" b="0">
                <a:solidFill>
                  <a:srgbClr val="E6EDF7"/>
                </a:solidFill>
                <a:latin typeface="Menlo"/>
                <a:ea typeface="Menlo"/>
                <a:cs typeface="Menlo"/>
              </a:rPr>
              <a:t>}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9BDE304E-5999-42DA-9547-A9CF9B9129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86550" y="2419350"/>
            <a:ext cx="85725" cy="857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56A8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ED793CFA-6FA3-472E-B79B-1D0AB60FFB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34200" y="2324100"/>
            <a:ext cx="4476750" cy="4476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425" b="0">
                <a:solidFill>
                  <a:srgbClr val="F7F8FC"/>
                </a:solidFill>
                <a:latin typeface="Helvetica Neue"/>
                <a:ea typeface="Helvetica Neue"/>
                <a:cs typeface="Helvetica Neue"/>
              </a:defRPr>
            </a:pPr>
            <a:r>
              <a:rPr sz="1425" b="0">
                <a:solidFill>
                  <a:srgbClr val="F7F8FC"/>
                </a:solidFill>
                <a:latin typeface="Helvetica Neue"/>
                <a:ea typeface="Helvetica Neue"/>
                <a:cs typeface="Helvetica Neue"/>
              </a:rPr>
              <a:t>getline 保留一整行文字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1E750CDC-B849-499D-A115-471E01D251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86550" y="3057525"/>
            <a:ext cx="85725" cy="857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56A8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E4089761-95C8-4639-A5F9-79C2B2F187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34200" y="2962275"/>
            <a:ext cx="4476750" cy="4476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425" b="0">
                <a:solidFill>
                  <a:srgbClr val="F7F8FC"/>
                </a:solidFill>
                <a:latin typeface="Helvetica Neue"/>
                <a:ea typeface="Helvetica Neue"/>
                <a:cs typeface="Helvetica Neue"/>
              </a:defRPr>
            </a:pPr>
            <a:r>
              <a:rPr sz="1425" b="0">
                <a:solidFill>
                  <a:srgbClr val="F7F8FC"/>
                </a:solidFill>
                <a:latin typeface="Helvetica Neue"/>
                <a:ea typeface="Helvetica Neue"/>
                <a:cs typeface="Helvetica Neue"/>
              </a:rPr>
              <a:t>while 的结束条件是读不到下一行</a:t>
            </a:r>
          </a:p>
        </p:txBody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B67EE710-9A98-4A90-A933-641372550F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86550" y="3695700"/>
            <a:ext cx="85725" cy="857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56A8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CDA1AB20-E4C4-4BDE-89F3-30ADCDDD69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34200" y="3600450"/>
            <a:ext cx="4476750" cy="4476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425" b="0">
                <a:solidFill>
                  <a:srgbClr val="F7F8FC"/>
                </a:solidFill>
                <a:latin typeface="Helvetica Neue"/>
                <a:ea typeface="Helvetica Neue"/>
                <a:cs typeface="Helvetica Neue"/>
              </a:defRPr>
            </a:pPr>
            <a:r>
              <a:rPr sz="1425" b="0">
                <a:solidFill>
                  <a:srgbClr val="F7F8FC"/>
                </a:solidFill>
                <a:latin typeface="Helvetica Neue"/>
                <a:ea typeface="Helvetica Neue"/>
                <a:cs typeface="Helvetica Neue"/>
              </a:rPr>
              <a:t>先让功能正确，再优化顺序</a:t>
            </a:r>
          </a:p>
        </p:txBody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D2345DBC-630A-4368-815C-6A0E3E1DA3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86550" y="4333875"/>
            <a:ext cx="85725" cy="857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56A8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8929BDFC-B5CB-45E6-81BC-6875E6BEE4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34200" y="4238625"/>
            <a:ext cx="4476750" cy="4476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425" b="0">
                <a:solidFill>
                  <a:srgbClr val="F7F8FC"/>
                </a:solidFill>
                <a:latin typeface="Helvetica Neue"/>
                <a:ea typeface="Helvetica Neue"/>
                <a:cs typeface="Helvetica Neue"/>
              </a:defRPr>
            </a:pPr>
            <a:r>
              <a:rPr sz="1425" b="0">
                <a:solidFill>
                  <a:srgbClr val="F7F8FC"/>
                </a:solidFill>
                <a:latin typeface="Helvetica Neue"/>
                <a:ea typeface="Helvetica Neue"/>
                <a:cs typeface="Helvetica Neue"/>
              </a:rPr>
              <a:t>文件打不开时应给出提示</a:t>
            </a:r>
          </a:p>
        </p:txBody>
      </p:sp>
    </p:spTree>
    <p:extLst>
      <p:ext uri="{BB962C8B-B14F-4D97-AF65-F5344CB8AC3E}">
        <p14:creationId xmlns:p14="http://schemas.microsoft.com/office/powerpoint/2010/main" val="920700017"/>
      </p:ext>
    </p:extLst>
  </p:cSld>
</p:sld>
</file>

<file path=ppt/slides/slide24.xml><?xml version="1.0" encoding="utf-8"?>
<p:sld xmlns:p="http://schemas.openxmlformats.org/presentationml/2006/main">
  <p:cSld>
    <p:bg>
      <p:bgPr>
        <a:solidFill xmlns:a="http://schemas.openxmlformats.org/drawingml/2006/main">
          <a:srgbClr val="0B1020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47" name="">
            <a:extLst xmlns:a="http://schemas.openxmlformats.org/drawingml/2006/main">
              <a:ext uri="{FF2B5EF4-FFF2-40B4-BE49-F238E27FC236}">
                <a16:creationId xmlns:a16="http://schemas.microsoft.com/office/drawing/2014/main" id="{1A54068E-3AB4-473F-B826-F74D509E82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342900"/>
            <a:ext cx="112776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56A8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DB1ACCD4-9628-416B-81CE-C215356B38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533400"/>
            <a:ext cx="6667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AAB4C8"/>
                </a:solidFill>
                <a:latin typeface="Helvetica Neue"/>
                <a:ea typeface="Helvetica Neue"/>
                <a:cs typeface="Helvetica Neue"/>
              </a:defRPr>
            </a:pPr>
            <a:r>
              <a:rPr sz="1125" b="1">
                <a:solidFill>
                  <a:srgbClr val="AAB4C8"/>
                </a:solidFill>
                <a:latin typeface="Helvetica Neue"/>
                <a:ea typeface="Helvetica Neue"/>
                <a:cs typeface="Helvetica Neue"/>
              </a:rPr>
              <a:t>2026 新生暑期技术实践培训 · 第 6 讲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231F0A21-3217-41B2-9A30-AF7248DB55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933450"/>
            <a:ext cx="10763250" cy="523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850" b="1">
                <a:solidFill>
                  <a:srgbClr val="F7F8FC"/>
                </a:solidFill>
                <a:latin typeface="Helvetica Neue"/>
                <a:ea typeface="Helvetica Neue"/>
                <a:cs typeface="Helvetica Neue"/>
              </a:defRPr>
            </a:pPr>
            <a:r>
              <a:rPr sz="2850" b="1">
                <a:solidFill>
                  <a:srgbClr val="F7F8FC"/>
                </a:solidFill>
                <a:latin typeface="Helvetica Neue"/>
                <a:ea typeface="Helvetica Neue"/>
                <a:cs typeface="Helvetica Neue"/>
              </a:rPr>
              <a:t>把命令分发集中到 main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728A1A37-24E8-4F83-BDB5-72A169BC06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0" y="6324600"/>
            <a:ext cx="571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AAB4C8"/>
                </a:solidFill>
                <a:latin typeface="Helvetica Neue"/>
                <a:ea typeface="Helvetica Neue"/>
                <a:cs typeface="Helvetica Neue"/>
              </a:defRPr>
            </a:pPr>
            <a:r>
              <a:rPr sz="1125" b="1">
                <a:solidFill>
                  <a:srgbClr val="AAB4C8"/>
                </a:solidFill>
                <a:latin typeface="Helvetica Neue"/>
                <a:ea typeface="Helvetica Neue"/>
                <a:cs typeface="Helvetica Neue"/>
              </a:rPr>
              <a:t>24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039CCED0-9C38-4DBE-B406-CC4F0DF2F6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1619250"/>
            <a:ext cx="106680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75" b="0">
                <a:solidFill>
                  <a:srgbClr val="AAB4C8"/>
                </a:solidFill>
                <a:latin typeface="Helvetica Neue"/>
                <a:ea typeface="Helvetica Neue"/>
                <a:cs typeface="Helvetica Neue"/>
              </a:defRPr>
            </a:pPr>
            <a:r>
              <a:rPr sz="1575" b="0">
                <a:solidFill>
                  <a:srgbClr val="AAB4C8"/>
                </a:solidFill>
                <a:latin typeface="Helvetica Neue"/>
                <a:ea typeface="Helvetica Neue"/>
                <a:cs typeface="Helvetica Neue"/>
              </a:rPr>
              <a:t>一个清晰的入口让测试和扩展都更简单。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CBCB6598-F9A9-4002-9C86-7AF61ABEB7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2209800"/>
            <a:ext cx="5810250" cy="390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51D3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28528A78-CC78-4F5D-BFBD-7C444CB0AE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457450"/>
            <a:ext cx="5619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C792EA"/>
                </a:solidFill>
                <a:latin typeface="Menlo"/>
                <a:ea typeface="Menlo"/>
                <a:cs typeface="Menlo"/>
              </a:defRPr>
            </a:pPr>
            <a:r>
              <a:rPr sz="1275" b="0">
                <a:solidFill>
                  <a:srgbClr val="C792EA"/>
                </a:solidFill>
                <a:latin typeface="Menlo"/>
                <a:ea typeface="Menlo"/>
                <a:cs typeface="Menlo"/>
              </a:rPr>
              <a:t>if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4AB35659-D9CD-4FB2-A4AE-1BC56B29B5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2015" y="2457450"/>
            <a:ext cx="5619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E6EDF7"/>
                </a:solidFill>
                <a:latin typeface="Menlo"/>
                <a:ea typeface="Menlo"/>
                <a:cs typeface="Menlo"/>
              </a:defRPr>
            </a:pPr>
            <a:r>
              <a:rPr sz="1275" b="0">
                <a:solidFill>
                  <a:srgbClr val="E6EDF7"/>
                </a:solidFill>
                <a:latin typeface="Menlo"/>
                <a:ea typeface="Menlo"/>
                <a:cs typeface="Menlo"/>
              </a:rPr>
              <a:t> (cmd == "init") initRepo();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48B70C48-A4E6-49AE-8B06-40CFDFCB56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733675"/>
            <a:ext cx="5619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C792EA"/>
                </a:solidFill>
                <a:latin typeface="Menlo"/>
                <a:ea typeface="Menlo"/>
                <a:cs typeface="Menlo"/>
              </a:defRPr>
            </a:pPr>
            <a:r>
              <a:rPr sz="1275" b="0">
                <a:solidFill>
                  <a:srgbClr val="C792EA"/>
                </a:solidFill>
                <a:latin typeface="Menlo"/>
                <a:ea typeface="Menlo"/>
                <a:cs typeface="Menlo"/>
              </a:rPr>
              <a:t>else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ADAC0E42-8D6C-4A2B-927D-8E6A4FCFB8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78230" y="2733675"/>
            <a:ext cx="5619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E6EDF7"/>
                </a:solidFill>
                <a:latin typeface="Menlo"/>
                <a:ea typeface="Menlo"/>
                <a:cs typeface="Menlo"/>
              </a:defRPr>
            </a:pPr>
            <a:r>
              <a:rPr sz="1275" b="0">
                <a:solidFill>
                  <a:srgbClr val="E6EDF7"/>
                </a:solidFill>
                <a:latin typeface="Menlo"/>
                <a:ea typeface="Menlo"/>
                <a:cs typeface="Menlo"/>
              </a:rPr>
              <a:t> 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DF2E4F06-7699-45C9-8D70-354D3A4FE7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76338" y="2733675"/>
            <a:ext cx="5619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C792EA"/>
                </a:solidFill>
                <a:latin typeface="Menlo"/>
                <a:ea typeface="Menlo"/>
                <a:cs typeface="Menlo"/>
              </a:defRPr>
            </a:pPr>
            <a:r>
              <a:rPr sz="1275" b="0">
                <a:solidFill>
                  <a:srgbClr val="C792EA"/>
                </a:solidFill>
                <a:latin typeface="Menlo"/>
                <a:ea typeface="Menlo"/>
                <a:cs typeface="Menlo"/>
              </a:rPr>
              <a:t>if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A7DA32A8-0DAA-4E8E-8F6D-A65C7BD605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72553" y="2733675"/>
            <a:ext cx="5619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E6EDF7"/>
                </a:solidFill>
                <a:latin typeface="Menlo"/>
                <a:ea typeface="Menlo"/>
                <a:cs typeface="Menlo"/>
              </a:defRPr>
            </a:pPr>
            <a:r>
              <a:rPr sz="1275" b="0">
                <a:solidFill>
                  <a:srgbClr val="E6EDF7"/>
                </a:solidFill>
                <a:latin typeface="Menlo"/>
                <a:ea typeface="Menlo"/>
                <a:cs typeface="Menlo"/>
              </a:rPr>
              <a:t> (cmd == 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CE757C5B-113F-4E80-B546-69F539AF23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55520" y="2733675"/>
            <a:ext cx="5619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C3E88D"/>
                </a:solidFill>
                <a:latin typeface="Menlo"/>
                <a:ea typeface="Menlo"/>
                <a:cs typeface="Menlo"/>
              </a:defRPr>
            </a:pPr>
            <a:r>
              <a:rPr sz="1275" b="0">
                <a:solidFill>
                  <a:srgbClr val="C3E88D"/>
                </a:solidFill>
                <a:latin typeface="Menlo"/>
                <a:ea typeface="Menlo"/>
                <a:cs typeface="Menlo"/>
              </a:rPr>
              <a:t>"add"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33328CF7-6579-47DA-B091-E4A8A980B7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46058" y="2733675"/>
            <a:ext cx="5619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E6EDF7"/>
                </a:solidFill>
                <a:latin typeface="Menlo"/>
                <a:ea typeface="Menlo"/>
                <a:cs typeface="Menlo"/>
              </a:defRPr>
            </a:pPr>
            <a:r>
              <a:rPr sz="1275" b="0">
                <a:solidFill>
                  <a:srgbClr val="E6EDF7"/>
                </a:solidFill>
                <a:latin typeface="Menlo"/>
                <a:ea typeface="Menlo"/>
                <a:cs typeface="Menlo"/>
              </a:rPr>
              <a:t> &amp;&amp; argc == 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93F325F8-0301-44B0-BAA6-F3C437EA5F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23348" y="2733675"/>
            <a:ext cx="5619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F78C6C"/>
                </a:solidFill>
                <a:latin typeface="Menlo"/>
                <a:ea typeface="Menlo"/>
                <a:cs typeface="Menlo"/>
              </a:defRPr>
            </a:pPr>
            <a:r>
              <a:rPr sz="1275" b="0">
                <a:solidFill>
                  <a:srgbClr val="F78C6C"/>
                </a:solidFill>
                <a:latin typeface="Menlo"/>
                <a:ea typeface="Menlo"/>
                <a:cs typeface="Menlo"/>
              </a:rPr>
              <a:t>3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781E73D2-E1FC-4A62-B1CB-5AB59FE314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21455" y="2733675"/>
            <a:ext cx="5619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E6EDF7"/>
                </a:solidFill>
                <a:latin typeface="Menlo"/>
                <a:ea typeface="Menlo"/>
                <a:cs typeface="Menlo"/>
              </a:defRPr>
            </a:pPr>
            <a:r>
              <a:rPr sz="1275" b="0">
                <a:solidFill>
                  <a:srgbClr val="E6EDF7"/>
                </a:solidFill>
                <a:latin typeface="Menlo"/>
                <a:ea typeface="Menlo"/>
                <a:cs typeface="Menlo"/>
              </a:rPr>
              <a:t>) addFile(argv[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38D77C6D-BD3D-4CCE-8DDB-A7F037690C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93068" y="2733675"/>
            <a:ext cx="5619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F78C6C"/>
                </a:solidFill>
                <a:latin typeface="Menlo"/>
                <a:ea typeface="Menlo"/>
                <a:cs typeface="Menlo"/>
              </a:defRPr>
            </a:pPr>
            <a:r>
              <a:rPr sz="1275" b="0">
                <a:solidFill>
                  <a:srgbClr val="F78C6C"/>
                </a:solidFill>
                <a:latin typeface="Menlo"/>
                <a:ea typeface="Menlo"/>
                <a:cs typeface="Menlo"/>
              </a:rPr>
              <a:t>2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C8211BFA-8D1D-45D3-8A99-77556C5E69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91175" y="2733675"/>
            <a:ext cx="5619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E6EDF7"/>
                </a:solidFill>
                <a:latin typeface="Menlo"/>
                <a:ea typeface="Menlo"/>
                <a:cs typeface="Menlo"/>
              </a:defRPr>
            </a:pPr>
            <a:r>
              <a:rPr sz="1275" b="0">
                <a:solidFill>
                  <a:srgbClr val="E6EDF7"/>
                </a:solidFill>
                <a:latin typeface="Menlo"/>
                <a:ea typeface="Menlo"/>
                <a:cs typeface="Menlo"/>
              </a:rPr>
              <a:t>]);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1E37420B-40BA-477D-9AF7-F146267A14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009900"/>
            <a:ext cx="5619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C792EA"/>
                </a:solidFill>
                <a:latin typeface="Menlo"/>
                <a:ea typeface="Menlo"/>
                <a:cs typeface="Menlo"/>
              </a:defRPr>
            </a:pPr>
            <a:r>
              <a:rPr sz="1275" b="0">
                <a:solidFill>
                  <a:srgbClr val="C792EA"/>
                </a:solidFill>
                <a:latin typeface="Menlo"/>
                <a:ea typeface="Menlo"/>
                <a:cs typeface="Menlo"/>
              </a:rPr>
              <a:t>else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426A63E8-072B-4FA9-9DCD-FFC3B9F219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78230" y="3009900"/>
            <a:ext cx="5619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E6EDF7"/>
                </a:solidFill>
                <a:latin typeface="Menlo"/>
                <a:ea typeface="Menlo"/>
                <a:cs typeface="Menlo"/>
              </a:defRPr>
            </a:pPr>
            <a:r>
              <a:rPr sz="1275" b="0">
                <a:solidFill>
                  <a:srgbClr val="E6EDF7"/>
                </a:solidFill>
                <a:latin typeface="Menlo"/>
                <a:ea typeface="Menlo"/>
                <a:cs typeface="Menlo"/>
              </a:rPr>
              <a:t> 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BC2804C5-4F5B-4222-8821-58611034E1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76338" y="3009900"/>
            <a:ext cx="5619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C792EA"/>
                </a:solidFill>
                <a:latin typeface="Menlo"/>
                <a:ea typeface="Menlo"/>
                <a:cs typeface="Menlo"/>
              </a:defRPr>
            </a:pPr>
            <a:r>
              <a:rPr sz="1275" b="0">
                <a:solidFill>
                  <a:srgbClr val="C792EA"/>
                </a:solidFill>
                <a:latin typeface="Menlo"/>
                <a:ea typeface="Menlo"/>
                <a:cs typeface="Menlo"/>
              </a:rPr>
              <a:t>if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98811CC8-9842-431B-B045-9DD1E0B805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72553" y="3009900"/>
            <a:ext cx="5619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E6EDF7"/>
                </a:solidFill>
                <a:latin typeface="Menlo"/>
                <a:ea typeface="Menlo"/>
                <a:cs typeface="Menlo"/>
              </a:defRPr>
            </a:pPr>
            <a:r>
              <a:rPr sz="1275" b="0">
                <a:solidFill>
                  <a:srgbClr val="E6EDF7"/>
                </a:solidFill>
                <a:latin typeface="Menlo"/>
                <a:ea typeface="Menlo"/>
                <a:cs typeface="Menlo"/>
              </a:rPr>
              <a:t> (cmd == 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9C54D2E4-2254-417C-999E-5FDA265D4C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55520" y="3009900"/>
            <a:ext cx="5619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C3E88D"/>
                </a:solidFill>
                <a:latin typeface="Menlo"/>
                <a:ea typeface="Menlo"/>
                <a:cs typeface="Menlo"/>
              </a:defRPr>
            </a:pPr>
            <a:r>
              <a:rPr sz="1275" b="0">
                <a:solidFill>
                  <a:srgbClr val="C3E88D"/>
                </a:solidFill>
                <a:latin typeface="Menlo"/>
                <a:ea typeface="Menlo"/>
                <a:cs typeface="Menlo"/>
              </a:rPr>
              <a:t>"commit"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34AD3546-76AB-490F-BFB2-0FA49CEFA9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40380" y="3009900"/>
            <a:ext cx="5619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E6EDF7"/>
                </a:solidFill>
                <a:latin typeface="Menlo"/>
                <a:ea typeface="Menlo"/>
                <a:cs typeface="Menlo"/>
              </a:defRPr>
            </a:pPr>
            <a:r>
              <a:rPr sz="1275" b="0">
                <a:solidFill>
                  <a:srgbClr val="E6EDF7"/>
                </a:solidFill>
                <a:latin typeface="Menlo"/>
                <a:ea typeface="Menlo"/>
                <a:cs typeface="Menlo"/>
              </a:rPr>
              <a:t> &amp;&amp; argc == 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B2F6808D-D36D-48A7-B432-5776B371C7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17670" y="3009900"/>
            <a:ext cx="5619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F78C6C"/>
                </a:solidFill>
                <a:latin typeface="Menlo"/>
                <a:ea typeface="Menlo"/>
                <a:cs typeface="Menlo"/>
              </a:defRPr>
            </a:pPr>
            <a:r>
              <a:rPr sz="1275" b="0">
                <a:solidFill>
                  <a:srgbClr val="F78C6C"/>
                </a:solidFill>
                <a:latin typeface="Menlo"/>
                <a:ea typeface="Menlo"/>
                <a:cs typeface="Menlo"/>
              </a:rPr>
              <a:t>3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0BC3CD96-8E04-4B43-B7BE-835324D594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15778" y="3009900"/>
            <a:ext cx="5619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E6EDF7"/>
                </a:solidFill>
                <a:latin typeface="Menlo"/>
                <a:ea typeface="Menlo"/>
                <a:cs typeface="Menlo"/>
              </a:defRPr>
            </a:pPr>
            <a:r>
              <a:rPr sz="1275" b="0">
                <a:solidFill>
                  <a:srgbClr val="E6EDF7"/>
                </a:solidFill>
                <a:latin typeface="Menlo"/>
                <a:ea typeface="Menlo"/>
                <a:cs typeface="Menlo"/>
              </a:rPr>
              <a:t>) commit(argv[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20B9E7B4-D772-4C74-A41E-ECE73DB8C9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89283" y="3009900"/>
            <a:ext cx="5619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F78C6C"/>
                </a:solidFill>
                <a:latin typeface="Menlo"/>
                <a:ea typeface="Menlo"/>
                <a:cs typeface="Menlo"/>
              </a:defRPr>
            </a:pPr>
            <a:r>
              <a:rPr sz="1275" b="0">
                <a:solidFill>
                  <a:srgbClr val="F78C6C"/>
                </a:solidFill>
                <a:latin typeface="Menlo"/>
                <a:ea typeface="Menlo"/>
                <a:cs typeface="Menlo"/>
              </a:rPr>
              <a:t>2</a:t>
            </a:r>
          </a:p>
        </p:txBody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B51E5D20-B944-4B02-9986-897F64FF58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87390" y="3009900"/>
            <a:ext cx="5619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E6EDF7"/>
                </a:solidFill>
                <a:latin typeface="Menlo"/>
                <a:ea typeface="Menlo"/>
                <a:cs typeface="Menlo"/>
              </a:defRPr>
            </a:pPr>
            <a:r>
              <a:rPr sz="1275" b="0">
                <a:solidFill>
                  <a:srgbClr val="E6EDF7"/>
                </a:solidFill>
                <a:latin typeface="Menlo"/>
                <a:ea typeface="Menlo"/>
                <a:cs typeface="Menlo"/>
              </a:rPr>
              <a:t>]);</a:t>
            </a:r>
          </a:p>
        </p:txBody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0AA378B8-3B4B-41B4-B988-C6E285875D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286125"/>
            <a:ext cx="5619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C792EA"/>
                </a:solidFill>
                <a:latin typeface="Menlo"/>
                <a:ea typeface="Menlo"/>
                <a:cs typeface="Menlo"/>
              </a:defRPr>
            </a:pPr>
            <a:r>
              <a:rPr sz="1275" b="0">
                <a:solidFill>
                  <a:srgbClr val="C792EA"/>
                </a:solidFill>
                <a:latin typeface="Menlo"/>
                <a:ea typeface="Menlo"/>
                <a:cs typeface="Menlo"/>
              </a:rPr>
              <a:t>else</a:t>
            </a:r>
          </a:p>
        </p:txBody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97B8EB8C-A4FE-4724-A23A-59C5268901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78230" y="3286125"/>
            <a:ext cx="5619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E6EDF7"/>
                </a:solidFill>
                <a:latin typeface="Menlo"/>
                <a:ea typeface="Menlo"/>
                <a:cs typeface="Menlo"/>
              </a:defRPr>
            </a:pPr>
            <a:r>
              <a:rPr sz="1275" b="0">
                <a:solidFill>
                  <a:srgbClr val="E6EDF7"/>
                </a:solidFill>
                <a:latin typeface="Menlo"/>
                <a:ea typeface="Menlo"/>
                <a:cs typeface="Menlo"/>
              </a:rPr>
              <a:t> </a:t>
            </a:r>
          </a:p>
        </p:txBody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2E0B8350-93AA-4712-B5AD-0DF47B557D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76338" y="3286125"/>
            <a:ext cx="5619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C792EA"/>
                </a:solidFill>
                <a:latin typeface="Menlo"/>
                <a:ea typeface="Menlo"/>
                <a:cs typeface="Menlo"/>
              </a:defRPr>
            </a:pPr>
            <a:r>
              <a:rPr sz="1275" b="0">
                <a:solidFill>
                  <a:srgbClr val="C792EA"/>
                </a:solidFill>
                <a:latin typeface="Menlo"/>
                <a:ea typeface="Menlo"/>
                <a:cs typeface="Menlo"/>
              </a:rPr>
              <a:t>if</a:t>
            </a:r>
          </a:p>
        </p:txBody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4F1B6C46-118B-4645-9624-714E74F1D1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72553" y="3286125"/>
            <a:ext cx="5619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E6EDF7"/>
                </a:solidFill>
                <a:latin typeface="Menlo"/>
                <a:ea typeface="Menlo"/>
                <a:cs typeface="Menlo"/>
              </a:defRPr>
            </a:pPr>
            <a:r>
              <a:rPr sz="1275" b="0">
                <a:solidFill>
                  <a:srgbClr val="E6EDF7"/>
                </a:solidFill>
                <a:latin typeface="Menlo"/>
                <a:ea typeface="Menlo"/>
                <a:cs typeface="Menlo"/>
              </a:rPr>
              <a:t> (cmd == </a:t>
            </a:r>
          </a:p>
        </p:txBody>
      </p:sp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A75E817F-4921-4A5E-BEC2-7B280DD419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55520" y="3286125"/>
            <a:ext cx="5619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C3E88D"/>
                </a:solidFill>
                <a:latin typeface="Menlo"/>
                <a:ea typeface="Menlo"/>
                <a:cs typeface="Menlo"/>
              </a:defRPr>
            </a:pPr>
            <a:r>
              <a:rPr sz="1275" b="0">
                <a:solidFill>
                  <a:srgbClr val="C3E88D"/>
                </a:solidFill>
                <a:latin typeface="Menlo"/>
                <a:ea typeface="Menlo"/>
                <a:cs typeface="Menlo"/>
              </a:rPr>
              <a:t>"log"</a:t>
            </a:r>
          </a:p>
        </p:txBody>
      </p:sp>
      <p:sp>
        <p:nvSpPr>
          <p:cNvPr id="34" name="">
            <a:extLst xmlns:a="http://schemas.openxmlformats.org/drawingml/2006/main">
              <a:ext uri="{FF2B5EF4-FFF2-40B4-BE49-F238E27FC236}">
                <a16:creationId xmlns:a16="http://schemas.microsoft.com/office/drawing/2014/main" id="{7475D543-EB2D-4BC6-B037-9A22648559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46058" y="3286125"/>
            <a:ext cx="5619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E6EDF7"/>
                </a:solidFill>
                <a:latin typeface="Menlo"/>
                <a:ea typeface="Menlo"/>
                <a:cs typeface="Menlo"/>
              </a:defRPr>
            </a:pPr>
            <a:r>
              <a:rPr sz="1275" b="0">
                <a:solidFill>
                  <a:srgbClr val="E6EDF7"/>
                </a:solidFill>
                <a:latin typeface="Menlo"/>
                <a:ea typeface="Menlo"/>
                <a:cs typeface="Menlo"/>
              </a:rPr>
              <a:t>) logHistory();</a:t>
            </a:r>
          </a:p>
        </p:txBody>
      </p:sp>
      <p:sp>
        <p:nvSpPr>
          <p:cNvPr id="35" name="">
            <a:extLst xmlns:a="http://schemas.openxmlformats.org/drawingml/2006/main">
              <a:ext uri="{FF2B5EF4-FFF2-40B4-BE49-F238E27FC236}">
                <a16:creationId xmlns:a16="http://schemas.microsoft.com/office/drawing/2014/main" id="{D54234FC-BE10-4EF2-B7DD-09D886AA6E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562350"/>
            <a:ext cx="5619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C792EA"/>
                </a:solidFill>
                <a:latin typeface="Menlo"/>
                <a:ea typeface="Menlo"/>
                <a:cs typeface="Menlo"/>
              </a:defRPr>
            </a:pPr>
            <a:r>
              <a:rPr sz="1275" b="0">
                <a:solidFill>
                  <a:srgbClr val="C792EA"/>
                </a:solidFill>
                <a:latin typeface="Menlo"/>
                <a:ea typeface="Menlo"/>
                <a:cs typeface="Menlo"/>
              </a:rPr>
              <a:t>else</a:t>
            </a:r>
          </a:p>
        </p:txBody>
      </p:sp>
      <p:sp>
        <p:nvSpPr>
          <p:cNvPr id="36" name="">
            <a:extLst xmlns:a="http://schemas.openxmlformats.org/drawingml/2006/main">
              <a:ext uri="{FF2B5EF4-FFF2-40B4-BE49-F238E27FC236}">
                <a16:creationId xmlns:a16="http://schemas.microsoft.com/office/drawing/2014/main" id="{1F4E7838-1492-49B6-AEFD-136B5F4A0D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78230" y="3562350"/>
            <a:ext cx="5619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E6EDF7"/>
                </a:solidFill>
                <a:latin typeface="Menlo"/>
                <a:ea typeface="Menlo"/>
                <a:cs typeface="Menlo"/>
              </a:defRPr>
            </a:pPr>
            <a:r>
              <a:rPr sz="1275" b="0">
                <a:solidFill>
                  <a:srgbClr val="E6EDF7"/>
                </a:solidFill>
                <a:latin typeface="Menlo"/>
                <a:ea typeface="Menlo"/>
                <a:cs typeface="Menlo"/>
              </a:rPr>
              <a:t> </a:t>
            </a:r>
          </a:p>
        </p:txBody>
      </p:sp>
      <p:sp>
        <p:nvSpPr>
          <p:cNvPr id="37" name="">
            <a:extLst xmlns:a="http://schemas.openxmlformats.org/drawingml/2006/main">
              <a:ext uri="{FF2B5EF4-FFF2-40B4-BE49-F238E27FC236}">
                <a16:creationId xmlns:a16="http://schemas.microsoft.com/office/drawing/2014/main" id="{87BD9350-2478-44B0-AD98-ECCA1F82E5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76338" y="3562350"/>
            <a:ext cx="5619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82AAFF"/>
                </a:solidFill>
                <a:latin typeface="Menlo"/>
                <a:ea typeface="Menlo"/>
                <a:cs typeface="Menlo"/>
              </a:defRPr>
            </a:pPr>
            <a:r>
              <a:rPr sz="1275" b="0">
                <a:solidFill>
                  <a:srgbClr val="82AAFF"/>
                </a:solidFill>
                <a:latin typeface="Menlo"/>
                <a:ea typeface="Menlo"/>
                <a:cs typeface="Menlo"/>
              </a:rPr>
              <a:t>cout</a:t>
            </a:r>
          </a:p>
        </p:txBody>
      </p:sp>
      <p:sp>
        <p:nvSpPr>
          <p:cNvPr id="38" name="">
            <a:extLst xmlns:a="http://schemas.openxmlformats.org/drawingml/2006/main">
              <a:ext uri="{FF2B5EF4-FFF2-40B4-BE49-F238E27FC236}">
                <a16:creationId xmlns:a16="http://schemas.microsoft.com/office/drawing/2014/main" id="{38844486-A5C0-4645-B540-01057F3F3C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68768" y="3562350"/>
            <a:ext cx="5619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E6EDF7"/>
                </a:solidFill>
                <a:latin typeface="Menlo"/>
                <a:ea typeface="Menlo"/>
                <a:cs typeface="Menlo"/>
              </a:defRPr>
            </a:pPr>
            <a:r>
              <a:rPr sz="1275" b="0">
                <a:solidFill>
                  <a:srgbClr val="E6EDF7"/>
                </a:solidFill>
                <a:latin typeface="Menlo"/>
                <a:ea typeface="Menlo"/>
                <a:cs typeface="Menlo"/>
              </a:rPr>
              <a:t> &lt;&lt; "用法：init | add | commit | log\n";</a:t>
            </a:r>
          </a:p>
        </p:txBody>
      </p:sp>
      <p:sp>
        <p:nvSpPr>
          <p:cNvPr id="39" name="">
            <a:extLst xmlns:a="http://schemas.openxmlformats.org/drawingml/2006/main">
              <a:ext uri="{FF2B5EF4-FFF2-40B4-BE49-F238E27FC236}">
                <a16:creationId xmlns:a16="http://schemas.microsoft.com/office/drawing/2014/main" id="{6D7CD3B7-3495-4AEA-AF03-68007069F0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86550" y="2419350"/>
            <a:ext cx="85725" cy="857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56A8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0" name="">
            <a:extLst xmlns:a="http://schemas.openxmlformats.org/drawingml/2006/main">
              <a:ext uri="{FF2B5EF4-FFF2-40B4-BE49-F238E27FC236}">
                <a16:creationId xmlns:a16="http://schemas.microsoft.com/office/drawing/2014/main" id="{8D6911B6-2A31-45B6-9FE9-3A2B836AA1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34200" y="2324100"/>
            <a:ext cx="4476750" cy="4476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425" b="0">
                <a:solidFill>
                  <a:srgbClr val="F7F8FC"/>
                </a:solidFill>
                <a:latin typeface="Helvetica Neue"/>
                <a:ea typeface="Helvetica Neue"/>
                <a:cs typeface="Helvetica Neue"/>
              </a:defRPr>
            </a:pPr>
            <a:r>
              <a:rPr sz="1425" b="0">
                <a:solidFill>
                  <a:srgbClr val="F7F8FC"/>
                </a:solidFill>
                <a:latin typeface="Helvetica Neue"/>
                <a:ea typeface="Helvetica Neue"/>
                <a:cs typeface="Helvetica Neue"/>
              </a:rPr>
              <a:t>每个命令只做一件事</a:t>
            </a:r>
          </a:p>
        </p:txBody>
      </p:sp>
      <p:sp>
        <p:nvSpPr>
          <p:cNvPr id="41" name="">
            <a:extLst xmlns:a="http://schemas.openxmlformats.org/drawingml/2006/main">
              <a:ext uri="{FF2B5EF4-FFF2-40B4-BE49-F238E27FC236}">
                <a16:creationId xmlns:a16="http://schemas.microsoft.com/office/drawing/2014/main" id="{AF3E9D47-5EBA-41B5-91A4-F1AEB1ADB6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86550" y="3057525"/>
            <a:ext cx="85725" cy="857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56A8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2" name="">
            <a:extLst xmlns:a="http://schemas.openxmlformats.org/drawingml/2006/main">
              <a:ext uri="{FF2B5EF4-FFF2-40B4-BE49-F238E27FC236}">
                <a16:creationId xmlns:a16="http://schemas.microsoft.com/office/drawing/2014/main" id="{416D2EF0-DE89-4FAA-B9F5-1F20BA9702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34200" y="2962275"/>
            <a:ext cx="4476750" cy="4476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425" b="0">
                <a:solidFill>
                  <a:srgbClr val="F7F8FC"/>
                </a:solidFill>
                <a:latin typeface="Helvetica Neue"/>
                <a:ea typeface="Helvetica Neue"/>
                <a:cs typeface="Helvetica Neue"/>
              </a:defRPr>
            </a:pPr>
            <a:r>
              <a:rPr sz="1425" b="0">
                <a:solidFill>
                  <a:srgbClr val="F7F8FC"/>
                </a:solidFill>
                <a:latin typeface="Helvetica Neue"/>
                <a:ea typeface="Helvetica Neue"/>
                <a:cs typeface="Helvetica Neue"/>
              </a:rPr>
              <a:t>参数数量不对时走用法说明</a:t>
            </a:r>
          </a:p>
        </p:txBody>
      </p:sp>
      <p:sp>
        <p:nvSpPr>
          <p:cNvPr id="43" name="">
            <a:extLst xmlns:a="http://schemas.openxmlformats.org/drawingml/2006/main">
              <a:ext uri="{FF2B5EF4-FFF2-40B4-BE49-F238E27FC236}">
                <a16:creationId xmlns:a16="http://schemas.microsoft.com/office/drawing/2014/main" id="{21DD1262-0A5D-45DB-A65F-85E8209BDC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86550" y="3695700"/>
            <a:ext cx="85725" cy="857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56A8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4" name="">
            <a:extLst xmlns:a="http://schemas.openxmlformats.org/drawingml/2006/main">
              <a:ext uri="{FF2B5EF4-FFF2-40B4-BE49-F238E27FC236}">
                <a16:creationId xmlns:a16="http://schemas.microsoft.com/office/drawing/2014/main" id="{72B2BB30-BF25-46DB-AA7B-6274252885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34200" y="3600450"/>
            <a:ext cx="4476750" cy="4476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425" b="0">
                <a:solidFill>
                  <a:srgbClr val="F7F8FC"/>
                </a:solidFill>
                <a:latin typeface="Helvetica Neue"/>
                <a:ea typeface="Helvetica Neue"/>
                <a:cs typeface="Helvetica Neue"/>
              </a:defRPr>
            </a:pPr>
            <a:r>
              <a:rPr sz="1425" b="0">
                <a:solidFill>
                  <a:srgbClr val="F7F8FC"/>
                </a:solidFill>
                <a:latin typeface="Helvetica Neue"/>
                <a:ea typeface="Helvetica Neue"/>
                <a:cs typeface="Helvetica Neue"/>
              </a:rPr>
              <a:t>命令函数可单独阅读和测试</a:t>
            </a:r>
          </a:p>
        </p:txBody>
      </p:sp>
      <p:sp>
        <p:nvSpPr>
          <p:cNvPr id="45" name="">
            <a:extLst xmlns:a="http://schemas.openxmlformats.org/drawingml/2006/main">
              <a:ext uri="{FF2B5EF4-FFF2-40B4-BE49-F238E27FC236}">
                <a16:creationId xmlns:a16="http://schemas.microsoft.com/office/drawing/2014/main" id="{E019AC44-DF7E-4F98-9C75-627CCBB368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86550" y="4333875"/>
            <a:ext cx="85725" cy="857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56A8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6" name="">
            <a:extLst xmlns:a="http://schemas.openxmlformats.org/drawingml/2006/main">
              <a:ext uri="{FF2B5EF4-FFF2-40B4-BE49-F238E27FC236}">
                <a16:creationId xmlns:a16="http://schemas.microsoft.com/office/drawing/2014/main" id="{9A6ED788-6A73-47C9-B0A9-088F666779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34200" y="4238625"/>
            <a:ext cx="4476750" cy="4476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425" b="0">
                <a:solidFill>
                  <a:srgbClr val="F7F8FC"/>
                </a:solidFill>
                <a:latin typeface="Helvetica Neue"/>
                <a:ea typeface="Helvetica Neue"/>
                <a:cs typeface="Helvetica Neue"/>
              </a:defRPr>
            </a:pPr>
            <a:r>
              <a:rPr sz="1425" b="0">
                <a:solidFill>
                  <a:srgbClr val="F7F8FC"/>
                </a:solidFill>
                <a:latin typeface="Helvetica Neue"/>
                <a:ea typeface="Helvetica Neue"/>
                <a:cs typeface="Helvetica Neue"/>
              </a:rPr>
              <a:t>第 7 讲会继续加入 branch</a:t>
            </a:r>
          </a:p>
        </p:txBody>
      </p:sp>
    </p:spTree>
    <p:extLst>
      <p:ext uri="{BB962C8B-B14F-4D97-AF65-F5344CB8AC3E}">
        <p14:creationId xmlns:p14="http://schemas.microsoft.com/office/powerpoint/2010/main" val="401262264"/>
      </p:ext>
    </p:extLst>
  </p:cSld>
</p:sld>
</file>

<file path=ppt/slides/slide25.xml><?xml version="1.0" encoding="utf-8"?>
<p:sld xmlns:p="http://schemas.openxmlformats.org/presentationml/2006/main">
  <p:cSld>
    <p:bg>
      <p:bgPr>
        <a:solidFill xmlns:a="http://schemas.openxmlformats.org/drawingml/2006/main">
          <a:srgbClr val="0B1020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88D9FC5E-F772-47B6-B504-27C466944A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342900"/>
            <a:ext cx="112776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56A8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E81EF9DF-4980-4FA5-9055-B54C3FF1F1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533400"/>
            <a:ext cx="6667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AAB4C8"/>
                </a:solidFill>
                <a:latin typeface="Helvetica Neue"/>
                <a:ea typeface="Helvetica Neue"/>
                <a:cs typeface="Helvetica Neue"/>
              </a:defRPr>
            </a:pPr>
            <a:r>
              <a:rPr sz="1125" b="1">
                <a:solidFill>
                  <a:srgbClr val="AAB4C8"/>
                </a:solidFill>
                <a:latin typeface="Helvetica Neue"/>
                <a:ea typeface="Helvetica Neue"/>
                <a:cs typeface="Helvetica Neue"/>
              </a:rPr>
              <a:t>2026 新生暑期技术实践培训 · 第 6 讲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CE7AABBB-643E-4521-A908-E916EF4CCF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933450"/>
            <a:ext cx="10763250" cy="523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850" b="1">
                <a:solidFill>
                  <a:srgbClr val="F7F8FC"/>
                </a:solidFill>
                <a:latin typeface="Helvetica Neue"/>
                <a:ea typeface="Helvetica Neue"/>
                <a:cs typeface="Helvetica Neue"/>
              </a:defRPr>
            </a:pPr>
            <a:r>
              <a:rPr sz="2850" b="1">
                <a:solidFill>
                  <a:srgbClr val="F7F8FC"/>
                </a:solidFill>
                <a:latin typeface="Helvetica Neue"/>
                <a:ea typeface="Helvetica Neue"/>
                <a:cs typeface="Helvetica Neue"/>
              </a:rPr>
              <a:t>四个常见错误，分别怎么定位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8FF4C1FB-5EFE-408F-A867-A645285B4B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0" y="6324600"/>
            <a:ext cx="571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AAB4C8"/>
                </a:solidFill>
                <a:latin typeface="Helvetica Neue"/>
                <a:ea typeface="Helvetica Neue"/>
                <a:cs typeface="Helvetica Neue"/>
              </a:defRPr>
            </a:pPr>
            <a:r>
              <a:rPr sz="1125" b="1">
                <a:solidFill>
                  <a:srgbClr val="AAB4C8"/>
                </a:solidFill>
                <a:latin typeface="Helvetica Neue"/>
                <a:ea typeface="Helvetica Neue"/>
                <a:cs typeface="Helvetica Neue"/>
              </a:rPr>
              <a:t>25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6C28852E-CCDB-4CAC-8101-40A4172E28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1619250"/>
            <a:ext cx="106680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650" b="0">
                <a:solidFill>
                  <a:srgbClr val="AAB4C8"/>
                </a:solidFill>
                <a:latin typeface="Helvetica Neue"/>
                <a:ea typeface="Helvetica Neue"/>
                <a:cs typeface="Helvetica Neue"/>
              </a:defRPr>
            </a:pPr>
            <a:r>
              <a:rPr sz="1650" b="0">
                <a:solidFill>
                  <a:srgbClr val="AAB4C8"/>
                </a:solidFill>
                <a:latin typeface="Helvetica Neue"/>
                <a:ea typeface="Helvetica Neue"/>
                <a:cs typeface="Helvetica Neue"/>
              </a:rPr>
              <a:t>先看仓库文件，再看代码；不要盲猜。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FD2E2B34-8E4B-41A8-B9F8-3A39A81E18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" y="2362200"/>
            <a:ext cx="4953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56A8FF"/>
                </a:solidFill>
                <a:latin typeface="Helvetica Neue"/>
                <a:ea typeface="Helvetica Neue"/>
                <a:cs typeface="Helvetica Neue"/>
              </a:defRPr>
            </a:pPr>
            <a:r>
              <a:rPr sz="1350" b="1">
                <a:solidFill>
                  <a:srgbClr val="56A8FF"/>
                </a:solidFill>
                <a:latin typeface="Helvetica Neue"/>
                <a:ea typeface="Helvetica Neue"/>
                <a:cs typeface="Helvetica Neue"/>
              </a:rPr>
              <a:t>01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5FB0A0C9-5AB4-4290-A55B-328EC18175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2324100"/>
            <a:ext cx="3714750" cy="333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75" b="1">
                <a:solidFill>
                  <a:srgbClr val="F7F8FC"/>
                </a:solidFill>
                <a:latin typeface="Helvetica Neue"/>
                <a:ea typeface="Helvetica Neue"/>
                <a:cs typeface="Helvetica Neue"/>
              </a:defRPr>
            </a:pPr>
            <a:r>
              <a:rPr sz="1875" b="1">
                <a:solidFill>
                  <a:srgbClr val="F7F8FC"/>
                </a:solidFill>
                <a:latin typeface="Helvetica Neue"/>
                <a:ea typeface="Helvetica Neue"/>
                <a:cs typeface="Helvetica Neue"/>
              </a:rPr>
              <a:t>add 后内容不对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9F2EEBD0-556A-427F-9675-676C9EFC98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2714625"/>
            <a:ext cx="9620250" cy="428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425" b="0">
                <a:solidFill>
                  <a:srgbClr val="AAB4C8"/>
                </a:solidFill>
                <a:latin typeface="Helvetica Neue"/>
                <a:ea typeface="Helvetica Neue"/>
                <a:cs typeface="Helvetica Neue"/>
              </a:defRPr>
            </a:pPr>
            <a:r>
              <a:rPr sz="1425" b="0">
                <a:solidFill>
                  <a:srgbClr val="AAB4C8"/>
                </a:solidFill>
                <a:latin typeface="Helvetica Neue"/>
                <a:ea typeface="Helvetica Neue"/>
                <a:cs typeface="Helvetica Neue"/>
              </a:rPr>
              <a:t>检查 stage 文件，而不是工作区文件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446DBEEC-E129-4A08-B489-6D12C11F6F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" y="3362325"/>
            <a:ext cx="4953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56A8FF"/>
                </a:solidFill>
                <a:latin typeface="Helvetica Neue"/>
                <a:ea typeface="Helvetica Neue"/>
                <a:cs typeface="Helvetica Neue"/>
              </a:defRPr>
            </a:pPr>
            <a:r>
              <a:rPr sz="1350" b="1">
                <a:solidFill>
                  <a:srgbClr val="56A8FF"/>
                </a:solidFill>
                <a:latin typeface="Helvetica Neue"/>
                <a:ea typeface="Helvetica Neue"/>
                <a:cs typeface="Helvetica Neue"/>
              </a:rPr>
              <a:t>02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90B161E7-D12D-420D-9974-57E57B4BFF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3324225"/>
            <a:ext cx="3714750" cy="333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75" b="1">
                <a:solidFill>
                  <a:srgbClr val="F7F8FC"/>
                </a:solidFill>
                <a:latin typeface="Helvetica Neue"/>
                <a:ea typeface="Helvetica Neue"/>
                <a:cs typeface="Helvetica Neue"/>
              </a:defRPr>
            </a:pPr>
            <a:r>
              <a:rPr sz="1875" b="1">
                <a:solidFill>
                  <a:srgbClr val="F7F8FC"/>
                </a:solidFill>
                <a:latin typeface="Helvetica Neue"/>
                <a:ea typeface="Helvetica Neue"/>
                <a:cs typeface="Helvetica Neue"/>
              </a:rPr>
              <a:t>commit 编号重复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0F443D1E-37D8-4499-B9F9-F7B851DEE2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3714750"/>
            <a:ext cx="9620250" cy="428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425" b="0">
                <a:solidFill>
                  <a:srgbClr val="AAB4C8"/>
                </a:solidFill>
                <a:latin typeface="Helvetica Neue"/>
                <a:ea typeface="Helvetica Neue"/>
                <a:cs typeface="Helvetica Neue"/>
              </a:defRPr>
            </a:pPr>
            <a:r>
              <a:rPr sz="1425" b="0">
                <a:solidFill>
                  <a:srgbClr val="AAB4C8"/>
                </a:solidFill>
                <a:latin typeface="Helvetica Neue"/>
                <a:ea typeface="Helvetica Neue"/>
                <a:cs typeface="Helvetica Neue"/>
              </a:rPr>
              <a:t>检查 HEAD 是否在成功后更新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EBC2FE2D-EE68-444C-A575-954A73E9F4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" y="4362450"/>
            <a:ext cx="4953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56A8FF"/>
                </a:solidFill>
                <a:latin typeface="Helvetica Neue"/>
                <a:ea typeface="Helvetica Neue"/>
                <a:cs typeface="Helvetica Neue"/>
              </a:defRPr>
            </a:pPr>
            <a:r>
              <a:rPr sz="1350" b="1">
                <a:solidFill>
                  <a:srgbClr val="56A8FF"/>
                </a:solidFill>
                <a:latin typeface="Helvetica Neue"/>
                <a:ea typeface="Helvetica Neue"/>
                <a:cs typeface="Helvetica Neue"/>
              </a:rPr>
              <a:t>03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7C018788-BAB6-46A9-BCDD-56B7774A46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4324350"/>
            <a:ext cx="3714750" cy="333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75" b="1">
                <a:solidFill>
                  <a:srgbClr val="F7F8FC"/>
                </a:solidFill>
                <a:latin typeface="Helvetica Neue"/>
                <a:ea typeface="Helvetica Neue"/>
                <a:cs typeface="Helvetica Neue"/>
              </a:defRPr>
            </a:pPr>
            <a:r>
              <a:rPr sz="1875" b="1">
                <a:solidFill>
                  <a:srgbClr val="F7F8FC"/>
                </a:solidFill>
                <a:latin typeface="Helvetica Neue"/>
                <a:ea typeface="Helvetica Neue"/>
                <a:cs typeface="Helvetica Neue"/>
              </a:rPr>
              <a:t>log 空白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79AB632F-3B44-488F-A3CD-9A5F8E051E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4714875"/>
            <a:ext cx="9620250" cy="428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425" b="0">
                <a:solidFill>
                  <a:srgbClr val="AAB4C8"/>
                </a:solidFill>
                <a:latin typeface="Helvetica Neue"/>
                <a:ea typeface="Helvetica Neue"/>
                <a:cs typeface="Helvetica Neue"/>
              </a:defRPr>
            </a:pPr>
            <a:r>
              <a:rPr sz="1425" b="0">
                <a:solidFill>
                  <a:srgbClr val="AAB4C8"/>
                </a:solidFill>
                <a:latin typeface="Helvetica Neue"/>
                <a:ea typeface="Helvetica Neue"/>
                <a:cs typeface="Helvetica Neue"/>
              </a:rPr>
              <a:t>检查 history 是否被意外覆盖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8B95F2CE-6F64-4A78-A82C-DEE2DB3237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" y="5362575"/>
            <a:ext cx="4953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56A8FF"/>
                </a:solidFill>
                <a:latin typeface="Helvetica Neue"/>
                <a:ea typeface="Helvetica Neue"/>
                <a:cs typeface="Helvetica Neue"/>
              </a:defRPr>
            </a:pPr>
            <a:r>
              <a:rPr sz="1350" b="1">
                <a:solidFill>
                  <a:srgbClr val="56A8FF"/>
                </a:solidFill>
                <a:latin typeface="Helvetica Neue"/>
                <a:ea typeface="Helvetica Neue"/>
                <a:cs typeface="Helvetica Neue"/>
              </a:rPr>
              <a:t>04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4A34521F-B195-468A-B53D-77821E9D9A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5324475"/>
            <a:ext cx="3714750" cy="333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75" b="1">
                <a:solidFill>
                  <a:srgbClr val="F7F8FC"/>
                </a:solidFill>
                <a:latin typeface="Helvetica Neue"/>
                <a:ea typeface="Helvetica Neue"/>
                <a:cs typeface="Helvetica Neue"/>
              </a:defRPr>
            </a:pPr>
            <a:r>
              <a:rPr sz="1875" b="1">
                <a:solidFill>
                  <a:srgbClr val="F7F8FC"/>
                </a:solidFill>
                <a:latin typeface="Helvetica Neue"/>
                <a:ea typeface="Helvetica Neue"/>
                <a:cs typeface="Helvetica Neue"/>
              </a:rPr>
              <a:t>提交丢文件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5A9562F0-D920-4B88-AEFA-0D55755695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5715000"/>
            <a:ext cx="9620250" cy="428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425" b="0">
                <a:solidFill>
                  <a:srgbClr val="AAB4C8"/>
                </a:solidFill>
                <a:latin typeface="Helvetica Neue"/>
                <a:ea typeface="Helvetica Neue"/>
                <a:cs typeface="Helvetica Neue"/>
              </a:defRPr>
            </a:pPr>
            <a:r>
              <a:rPr sz="1425" b="0">
                <a:solidFill>
                  <a:srgbClr val="AAB4C8"/>
                </a:solidFill>
                <a:latin typeface="Helvetica Neue"/>
                <a:ea typeface="Helvetica Neue"/>
                <a:cs typeface="Helvetica Neue"/>
              </a:rPr>
              <a:t>检查 copy 是否开启 recursive</a:t>
            </a:r>
          </a:p>
        </p:txBody>
      </p:sp>
    </p:spTree>
    <p:extLst>
      <p:ext uri="{BB962C8B-B14F-4D97-AF65-F5344CB8AC3E}">
        <p14:creationId xmlns:p14="http://schemas.microsoft.com/office/powerpoint/2010/main" val="1488298482"/>
      </p:ext>
    </p:extLst>
  </p:cSld>
</p:sld>
</file>

<file path=ppt/slides/slide26.xml><?xml version="1.0" encoding="utf-8"?>
<p:sld xmlns:p="http://schemas.openxmlformats.org/presentationml/2006/main">
  <p:cSld>
    <p:bg>
      <p:bgPr>
        <a:solidFill xmlns:a="http://schemas.openxmlformats.org/drawingml/2006/main">
          <a:srgbClr val="0B1020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5" name="">
            <a:extLst xmlns:a="http://schemas.openxmlformats.org/drawingml/2006/main">
              <a:ext uri="{FF2B5EF4-FFF2-40B4-BE49-F238E27FC236}">
                <a16:creationId xmlns:a16="http://schemas.microsoft.com/office/drawing/2014/main" id="{70C23774-AF12-4F3E-8DBF-446540A2AF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342900"/>
            <a:ext cx="112776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56A8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30FAA74E-F9E4-4A52-9EEC-6E19E6B0C9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533400"/>
            <a:ext cx="6667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AAB4C8"/>
                </a:solidFill>
                <a:latin typeface="Helvetica Neue"/>
                <a:ea typeface="Helvetica Neue"/>
                <a:cs typeface="Helvetica Neue"/>
              </a:defRPr>
            </a:pPr>
            <a:r>
              <a:rPr sz="1125" b="1">
                <a:solidFill>
                  <a:srgbClr val="AAB4C8"/>
                </a:solidFill>
                <a:latin typeface="Helvetica Neue"/>
                <a:ea typeface="Helvetica Neue"/>
                <a:cs typeface="Helvetica Neue"/>
              </a:rPr>
              <a:t>2026 新生暑期技术实践培训 · 第 6 讲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A6101272-4423-4C95-9B48-52B5812334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933450"/>
            <a:ext cx="10763250" cy="523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850" b="1">
                <a:solidFill>
                  <a:srgbClr val="F7F8FC"/>
                </a:solidFill>
                <a:latin typeface="Helvetica Neue"/>
                <a:ea typeface="Helvetica Neue"/>
                <a:cs typeface="Helvetica Neue"/>
              </a:defRPr>
            </a:pPr>
            <a:r>
              <a:rPr sz="2850" b="1">
                <a:solidFill>
                  <a:srgbClr val="F7F8FC"/>
                </a:solidFill>
                <a:latin typeface="Helvetica Neue"/>
                <a:ea typeface="Helvetica Neue"/>
                <a:cs typeface="Helvetica Neue"/>
              </a:rPr>
              <a:t>调试技巧：先打印路径与状态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5D114C46-56E7-425C-B746-A29C86211C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0" y="6324600"/>
            <a:ext cx="571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AAB4C8"/>
                </a:solidFill>
                <a:latin typeface="Helvetica Neue"/>
                <a:ea typeface="Helvetica Neue"/>
                <a:cs typeface="Helvetica Neue"/>
              </a:defRPr>
            </a:pPr>
            <a:r>
              <a:rPr sz="1125" b="1">
                <a:solidFill>
                  <a:srgbClr val="AAB4C8"/>
                </a:solidFill>
                <a:latin typeface="Helvetica Neue"/>
                <a:ea typeface="Helvetica Neue"/>
                <a:cs typeface="Helvetica Neue"/>
              </a:rPr>
              <a:t>26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45965A2A-D53A-41DF-9B4D-4ACE8C2D76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1619250"/>
            <a:ext cx="106680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75" b="0">
                <a:solidFill>
                  <a:srgbClr val="AAB4C8"/>
                </a:solidFill>
                <a:latin typeface="Helvetica Neue"/>
                <a:ea typeface="Helvetica Neue"/>
                <a:cs typeface="Helvetica Neue"/>
              </a:defRPr>
            </a:pPr>
            <a:r>
              <a:rPr sz="1575" b="0">
                <a:solidFill>
                  <a:srgbClr val="AAB4C8"/>
                </a:solidFill>
                <a:latin typeface="Helvetica Neue"/>
                <a:ea typeface="Helvetica Neue"/>
                <a:cs typeface="Helvetica Neue"/>
              </a:rPr>
              <a:t>最短的诊断输出，往往比复杂调试器更快。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B56E2CEC-3042-410A-905D-E4CBEA2A70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2209800"/>
            <a:ext cx="5810250" cy="390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51D3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DAE82AB6-38A4-4012-86D9-92D0AA4041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457450"/>
            <a:ext cx="5619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82AAFF"/>
                </a:solidFill>
                <a:latin typeface="Menlo"/>
                <a:ea typeface="Menlo"/>
                <a:cs typeface="Menlo"/>
              </a:defRPr>
            </a:pPr>
            <a:r>
              <a:rPr sz="1275" b="0">
                <a:solidFill>
                  <a:srgbClr val="82AAFF"/>
                </a:solidFill>
                <a:latin typeface="Menlo"/>
                <a:ea typeface="Menlo"/>
                <a:cs typeface="Menlo"/>
              </a:rPr>
              <a:t>cout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7480D02D-CA76-4F29-93FF-65A588066D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78230" y="2457450"/>
            <a:ext cx="5619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E6EDF7"/>
                </a:solidFill>
                <a:latin typeface="Menlo"/>
                <a:ea typeface="Menlo"/>
                <a:cs typeface="Menlo"/>
              </a:defRPr>
            </a:pPr>
            <a:r>
              <a:rPr sz="1275" b="0">
                <a:solidFill>
                  <a:srgbClr val="E6EDF7"/>
                </a:solidFill>
                <a:latin typeface="Menlo"/>
                <a:ea typeface="Menlo"/>
                <a:cs typeface="Menlo"/>
              </a:rPr>
              <a:t> &lt;&lt; 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4E67BBF8-C9AB-4BBE-9AA3-FE7145D055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70660" y="2457450"/>
            <a:ext cx="5619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C3E88D"/>
                </a:solidFill>
                <a:latin typeface="Menlo"/>
                <a:ea typeface="Menlo"/>
                <a:cs typeface="Menlo"/>
              </a:defRPr>
            </a:pPr>
            <a:r>
              <a:rPr sz="1275" b="0">
                <a:solidFill>
                  <a:srgbClr val="C3E88D"/>
                </a:solidFill>
                <a:latin typeface="Menlo"/>
                <a:ea typeface="Menlo"/>
                <a:cs typeface="Menlo"/>
              </a:rPr>
              <a:t>"stage: "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7DDB964E-2281-4F23-844D-16935CFDC5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353628" y="2457450"/>
            <a:ext cx="5619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E6EDF7"/>
                </a:solidFill>
                <a:latin typeface="Menlo"/>
                <a:ea typeface="Menlo"/>
                <a:cs typeface="Menlo"/>
              </a:defRPr>
            </a:pPr>
            <a:r>
              <a:rPr sz="1275" b="0">
                <a:solidFill>
                  <a:srgbClr val="E6EDF7"/>
                </a:solidFill>
                <a:latin typeface="Menlo"/>
                <a:ea typeface="Menlo"/>
                <a:cs typeface="Menlo"/>
              </a:rPr>
              <a:t> &lt;&lt; stagePath &lt;&lt; 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817E3AE3-4DC1-4C53-BD2D-A643AD036D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21455" y="2457450"/>
            <a:ext cx="5619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82AAFF"/>
                </a:solidFill>
                <a:latin typeface="Menlo"/>
                <a:ea typeface="Menlo"/>
                <a:cs typeface="Menlo"/>
              </a:defRPr>
            </a:pPr>
            <a:r>
              <a:rPr sz="1275" b="0">
                <a:solidFill>
                  <a:srgbClr val="82AAFF"/>
                </a:solidFill>
                <a:latin typeface="Menlo"/>
                <a:ea typeface="Menlo"/>
                <a:cs typeface="Menlo"/>
              </a:rPr>
              <a:t>endl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59622054-B912-4339-A156-27E593F7D9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13885" y="2457450"/>
            <a:ext cx="5619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E6EDF7"/>
                </a:solidFill>
                <a:latin typeface="Menlo"/>
                <a:ea typeface="Menlo"/>
                <a:cs typeface="Menlo"/>
              </a:defRPr>
            </a:pPr>
            <a:r>
              <a:rPr sz="1275" b="0">
                <a:solidFill>
                  <a:srgbClr val="E6EDF7"/>
                </a:solidFill>
                <a:latin typeface="Menlo"/>
                <a:ea typeface="Menlo"/>
                <a:cs typeface="Menlo"/>
              </a:rPr>
              <a:t>;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A68D4374-2968-4A87-9B8C-960EA5ED20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733675"/>
            <a:ext cx="5619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82AAFF"/>
                </a:solidFill>
                <a:latin typeface="Menlo"/>
                <a:ea typeface="Menlo"/>
                <a:cs typeface="Menlo"/>
              </a:defRPr>
            </a:pPr>
            <a:r>
              <a:rPr sz="1275" b="0">
                <a:solidFill>
                  <a:srgbClr val="82AAFF"/>
                </a:solidFill>
                <a:latin typeface="Menlo"/>
                <a:ea typeface="Menlo"/>
                <a:cs typeface="Menlo"/>
              </a:rPr>
              <a:t>cout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ABBC19A7-B0AF-4B5C-84D0-366F0A656A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78230" y="2733675"/>
            <a:ext cx="5619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E6EDF7"/>
                </a:solidFill>
                <a:latin typeface="Menlo"/>
                <a:ea typeface="Menlo"/>
                <a:cs typeface="Menlo"/>
              </a:defRPr>
            </a:pPr>
            <a:r>
              <a:rPr sz="1275" b="0">
                <a:solidFill>
                  <a:srgbClr val="E6EDF7"/>
                </a:solidFill>
                <a:latin typeface="Menlo"/>
                <a:ea typeface="Menlo"/>
                <a:cs typeface="Menlo"/>
              </a:rPr>
              <a:t> &lt;&lt; "next id: " &lt;&lt; id &lt;&lt; 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14E9C6AB-61B4-4093-9FD7-02AEBEBBE3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30918" y="2733675"/>
            <a:ext cx="5619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82AAFF"/>
                </a:solidFill>
                <a:latin typeface="Menlo"/>
                <a:ea typeface="Menlo"/>
                <a:cs typeface="Menlo"/>
              </a:defRPr>
            </a:pPr>
            <a:r>
              <a:rPr sz="1275" b="0">
                <a:solidFill>
                  <a:srgbClr val="82AAFF"/>
                </a:solidFill>
                <a:latin typeface="Menlo"/>
                <a:ea typeface="Menlo"/>
                <a:cs typeface="Menlo"/>
              </a:rPr>
              <a:t>endl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9D28A769-C9C2-40A6-97BB-AF02DF8015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23348" y="2733675"/>
            <a:ext cx="5619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E6EDF7"/>
                </a:solidFill>
                <a:latin typeface="Menlo"/>
                <a:ea typeface="Menlo"/>
                <a:cs typeface="Menlo"/>
              </a:defRPr>
            </a:pPr>
            <a:r>
              <a:rPr sz="1275" b="0">
                <a:solidFill>
                  <a:srgbClr val="E6EDF7"/>
                </a:solidFill>
                <a:latin typeface="Menlo"/>
                <a:ea typeface="Menlo"/>
                <a:cs typeface="Menlo"/>
              </a:rPr>
              <a:t>;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DFCFCA43-D047-411F-8EB4-1439654B36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009900"/>
            <a:ext cx="5619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82AAFF"/>
                </a:solidFill>
                <a:latin typeface="Menlo"/>
                <a:ea typeface="Menlo"/>
                <a:cs typeface="Menlo"/>
              </a:defRPr>
            </a:pPr>
            <a:r>
              <a:rPr sz="1275" b="0">
                <a:solidFill>
                  <a:srgbClr val="82AAFF"/>
                </a:solidFill>
                <a:latin typeface="Menlo"/>
                <a:ea typeface="Menlo"/>
                <a:cs typeface="Menlo"/>
              </a:rPr>
              <a:t>cout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A337348C-3E2B-4A90-B209-3FD21258D4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78230" y="3009900"/>
            <a:ext cx="5619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E6EDF7"/>
                </a:solidFill>
                <a:latin typeface="Menlo"/>
                <a:ea typeface="Menlo"/>
                <a:cs typeface="Menlo"/>
              </a:defRPr>
            </a:pPr>
            <a:r>
              <a:rPr sz="1275" b="0">
                <a:solidFill>
                  <a:srgbClr val="E6EDF7"/>
                </a:solidFill>
                <a:latin typeface="Menlo"/>
                <a:ea typeface="Menlo"/>
                <a:cs typeface="Menlo"/>
              </a:rPr>
              <a:t> &lt;&lt; "snapshot: " &lt;&lt; dest &lt;&lt; 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DB1C316C-ED5B-4425-9620-2A4B2CD6BA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25240" y="3009900"/>
            <a:ext cx="5619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82AAFF"/>
                </a:solidFill>
                <a:latin typeface="Menlo"/>
                <a:ea typeface="Menlo"/>
                <a:cs typeface="Menlo"/>
              </a:defRPr>
            </a:pPr>
            <a:r>
              <a:rPr sz="1275" b="0">
                <a:solidFill>
                  <a:srgbClr val="82AAFF"/>
                </a:solidFill>
                <a:latin typeface="Menlo"/>
                <a:ea typeface="Menlo"/>
                <a:cs typeface="Menlo"/>
              </a:rPr>
              <a:t>endl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08F3D1F0-644A-4E99-BCD5-4A35C36FF8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17670" y="3009900"/>
            <a:ext cx="5619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E6EDF7"/>
                </a:solidFill>
                <a:latin typeface="Menlo"/>
                <a:ea typeface="Menlo"/>
                <a:cs typeface="Menlo"/>
              </a:defRPr>
            </a:pPr>
            <a:r>
              <a:rPr sz="1275" b="0">
                <a:solidFill>
                  <a:srgbClr val="E6EDF7"/>
                </a:solidFill>
                <a:latin typeface="Menlo"/>
                <a:ea typeface="Menlo"/>
                <a:cs typeface="Menlo"/>
              </a:rPr>
              <a:t>;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BD19A900-FB0A-46FB-A2A1-CCE9E6C7CD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562350"/>
            <a:ext cx="5619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C792EA"/>
                </a:solidFill>
                <a:latin typeface="Menlo"/>
                <a:ea typeface="Menlo"/>
                <a:cs typeface="Menlo"/>
              </a:defRPr>
            </a:pPr>
            <a:r>
              <a:rPr sz="1275" b="0">
                <a:solidFill>
                  <a:srgbClr val="C792EA"/>
                </a:solidFill>
                <a:latin typeface="Menlo"/>
                <a:ea typeface="Menlo"/>
                <a:cs typeface="Menlo"/>
              </a:rPr>
              <a:t>if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C0F17A25-AA79-422A-9D7E-CF8690AABF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2015" y="3562350"/>
            <a:ext cx="5619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E6EDF7"/>
                </a:solidFill>
                <a:latin typeface="Menlo"/>
                <a:ea typeface="Menlo"/>
                <a:cs typeface="Menlo"/>
              </a:defRPr>
            </a:pPr>
            <a:r>
              <a:rPr sz="1275" b="0">
                <a:solidFill>
                  <a:srgbClr val="E6EDF7"/>
                </a:solidFill>
                <a:latin typeface="Menlo"/>
                <a:ea typeface="Menlo"/>
                <a:cs typeface="Menlo"/>
              </a:rPr>
              <a:t> (!fs::exists(dest)) {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395EA7EB-8B14-43CD-992A-EFFC386FD6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838575"/>
            <a:ext cx="5619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E6EDF7"/>
                </a:solidFill>
                <a:latin typeface="Menlo"/>
                <a:ea typeface="Menlo"/>
                <a:cs typeface="Menlo"/>
              </a:defRPr>
            </a:pPr>
            <a:r>
              <a:rPr sz="1275" b="0">
                <a:solidFill>
                  <a:srgbClr val="E6EDF7"/>
                </a:solidFill>
                <a:latin typeface="Menlo"/>
                <a:ea typeface="Menlo"/>
                <a:cs typeface="Menlo"/>
              </a:rPr>
              <a:t>  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2CD21173-BFB7-4CEE-B098-F59841E3B8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2015" y="3838575"/>
            <a:ext cx="5619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82AAFF"/>
                </a:solidFill>
                <a:latin typeface="Menlo"/>
                <a:ea typeface="Menlo"/>
                <a:cs typeface="Menlo"/>
              </a:defRPr>
            </a:pPr>
            <a:r>
              <a:rPr sz="1275" b="0">
                <a:solidFill>
                  <a:srgbClr val="82AAFF"/>
                </a:solidFill>
                <a:latin typeface="Menlo"/>
                <a:ea typeface="Menlo"/>
                <a:cs typeface="Menlo"/>
              </a:rPr>
              <a:t>cout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4F38E4CB-1B56-493C-A5C0-2A9AFDABAD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74445" y="3838575"/>
            <a:ext cx="5619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E6EDF7"/>
                </a:solidFill>
                <a:latin typeface="Menlo"/>
                <a:ea typeface="Menlo"/>
                <a:cs typeface="Menlo"/>
              </a:defRPr>
            </a:pPr>
            <a:r>
              <a:rPr sz="1275" b="0">
                <a:solidFill>
                  <a:srgbClr val="E6EDF7"/>
                </a:solidFill>
                <a:latin typeface="Menlo"/>
                <a:ea typeface="Menlo"/>
                <a:cs typeface="Menlo"/>
              </a:rPr>
              <a:t> &lt;&lt; "快照目录创建失败\n";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00043F31-23F5-4110-B708-19AF92B9F9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114800"/>
            <a:ext cx="5619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E6EDF7"/>
                </a:solidFill>
                <a:latin typeface="Menlo"/>
                <a:ea typeface="Menlo"/>
                <a:cs typeface="Menlo"/>
              </a:defRPr>
            </a:pPr>
            <a:r>
              <a:rPr sz="1275" b="0">
                <a:solidFill>
                  <a:srgbClr val="E6EDF7"/>
                </a:solidFill>
                <a:latin typeface="Menlo"/>
                <a:ea typeface="Menlo"/>
                <a:cs typeface="Menlo"/>
              </a:rPr>
              <a:t>}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61E6748B-6130-4567-AB33-A866EA15B4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86550" y="2419350"/>
            <a:ext cx="85725" cy="857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56A8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224FC1CF-1CA8-4E77-9125-033D4A0FF9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34200" y="2324100"/>
            <a:ext cx="4476750" cy="4476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425" b="0">
                <a:solidFill>
                  <a:srgbClr val="F7F8FC"/>
                </a:solidFill>
                <a:latin typeface="Helvetica Neue"/>
                <a:ea typeface="Helvetica Neue"/>
                <a:cs typeface="Helvetica Neue"/>
              </a:defRPr>
            </a:pPr>
            <a:r>
              <a:rPr sz="1425" b="0">
                <a:solidFill>
                  <a:srgbClr val="F7F8FC"/>
                </a:solidFill>
                <a:latin typeface="Helvetica Neue"/>
                <a:ea typeface="Helvetica Neue"/>
                <a:cs typeface="Helvetica Neue"/>
              </a:rPr>
              <a:t>打印可验证的状态，而非“到这里了”</a:t>
            </a:r>
          </a:p>
        </p:txBody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8565B60C-8697-4641-BE02-40A0AF9C8D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86550" y="3057525"/>
            <a:ext cx="85725" cy="857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56A8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D3CF4C2F-535D-4E65-B856-83664EE06C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34200" y="2962275"/>
            <a:ext cx="4476750" cy="4476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425" b="0">
                <a:solidFill>
                  <a:srgbClr val="F7F8FC"/>
                </a:solidFill>
                <a:latin typeface="Helvetica Neue"/>
                <a:ea typeface="Helvetica Neue"/>
                <a:cs typeface="Helvetica Neue"/>
              </a:defRPr>
            </a:pPr>
            <a:r>
              <a:rPr sz="1425" b="0">
                <a:solidFill>
                  <a:srgbClr val="F7F8FC"/>
                </a:solidFill>
                <a:latin typeface="Helvetica Neue"/>
                <a:ea typeface="Helvetica Neue"/>
                <a:cs typeface="Helvetica Neue"/>
              </a:rPr>
              <a:t>路径问题最适合直接打印</a:t>
            </a:r>
          </a:p>
        </p:txBody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9312DD1A-1787-491A-A27A-07EB1FEFDB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86550" y="3695700"/>
            <a:ext cx="85725" cy="857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56A8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9133AD74-0EB2-45DE-942A-74D498187F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34200" y="3600450"/>
            <a:ext cx="4476750" cy="4476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425" b="0">
                <a:solidFill>
                  <a:srgbClr val="F7F8FC"/>
                </a:solidFill>
                <a:latin typeface="Helvetica Neue"/>
                <a:ea typeface="Helvetica Neue"/>
                <a:cs typeface="Helvetica Neue"/>
              </a:defRPr>
            </a:pPr>
            <a:r>
              <a:rPr sz="1425" b="0">
                <a:solidFill>
                  <a:srgbClr val="F7F8FC"/>
                </a:solidFill>
                <a:latin typeface="Helvetica Neue"/>
                <a:ea typeface="Helvetica Neue"/>
                <a:cs typeface="Helvetica Neue"/>
              </a:rPr>
              <a:t>提交成功前确认目标存在</a:t>
            </a:r>
          </a:p>
        </p:txBody>
      </p:sp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22A515CB-5C94-4FE4-8FBF-CB42EAF3F5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86550" y="4333875"/>
            <a:ext cx="85725" cy="857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56A8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4" name="">
            <a:extLst xmlns:a="http://schemas.openxmlformats.org/drawingml/2006/main">
              <a:ext uri="{FF2B5EF4-FFF2-40B4-BE49-F238E27FC236}">
                <a16:creationId xmlns:a16="http://schemas.microsoft.com/office/drawing/2014/main" id="{623CEE3D-52C3-4390-A85F-2186207FD7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34200" y="4238625"/>
            <a:ext cx="4476750" cy="4476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425" b="0">
                <a:solidFill>
                  <a:srgbClr val="F7F8FC"/>
                </a:solidFill>
                <a:latin typeface="Helvetica Neue"/>
                <a:ea typeface="Helvetica Neue"/>
                <a:cs typeface="Helvetica Neue"/>
              </a:defRPr>
            </a:pPr>
            <a:r>
              <a:rPr sz="1425" b="0">
                <a:solidFill>
                  <a:srgbClr val="F7F8FC"/>
                </a:solidFill>
                <a:latin typeface="Helvetica Neue"/>
                <a:ea typeface="Helvetica Neue"/>
                <a:cs typeface="Helvetica Neue"/>
              </a:rPr>
              <a:t>调试输出完成后可以删除或保留为日志</a:t>
            </a:r>
          </a:p>
        </p:txBody>
      </p:sp>
    </p:spTree>
    <p:extLst>
      <p:ext uri="{BB962C8B-B14F-4D97-AF65-F5344CB8AC3E}">
        <p14:creationId xmlns:p14="http://schemas.microsoft.com/office/powerpoint/2010/main" val="99568277"/>
      </p:ext>
    </p:extLst>
  </p:cSld>
</p:sld>
</file>

<file path=ppt/slides/slide27.xml><?xml version="1.0" encoding="utf-8"?>
<p:sld xmlns:p="http://schemas.openxmlformats.org/presentationml/2006/main">
  <p:cSld>
    <p:bg>
      <p:bgPr>
        <a:solidFill xmlns:a="http://schemas.openxmlformats.org/drawingml/2006/main">
          <a:srgbClr val="0B1020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C0F9DE6E-9594-452B-BA40-6710843D2F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342900"/>
            <a:ext cx="112776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56A8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9DD5876C-116C-4D63-8159-4B3DAC4D36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533400"/>
            <a:ext cx="6667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AAB4C8"/>
                </a:solidFill>
                <a:latin typeface="Helvetica Neue"/>
                <a:ea typeface="Helvetica Neue"/>
                <a:cs typeface="Helvetica Neue"/>
              </a:defRPr>
            </a:pPr>
            <a:r>
              <a:rPr sz="1125" b="1">
                <a:solidFill>
                  <a:srgbClr val="AAB4C8"/>
                </a:solidFill>
                <a:latin typeface="Helvetica Neue"/>
                <a:ea typeface="Helvetica Neue"/>
                <a:cs typeface="Helvetica Neue"/>
              </a:rPr>
              <a:t>2026 新生暑期技术实践培训 · 第 6 讲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3735103E-36A1-4ED9-9C9C-E1429D0DED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933450"/>
            <a:ext cx="10763250" cy="523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850" b="1">
                <a:solidFill>
                  <a:srgbClr val="F7F8FC"/>
                </a:solidFill>
                <a:latin typeface="Helvetica Neue"/>
                <a:ea typeface="Helvetica Neue"/>
                <a:cs typeface="Helvetica Neue"/>
              </a:defRPr>
            </a:pPr>
            <a:r>
              <a:rPr sz="2850" b="1">
                <a:solidFill>
                  <a:srgbClr val="F7F8FC"/>
                </a:solidFill>
                <a:latin typeface="Helvetica Neue"/>
                <a:ea typeface="Helvetica Neue"/>
                <a:cs typeface="Helvetica Neue"/>
              </a:rPr>
              <a:t>课堂实战：完成最小闭环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4234C94F-E44F-45B7-A616-FFFECFBC4E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0" y="6324600"/>
            <a:ext cx="571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AAB4C8"/>
                </a:solidFill>
                <a:latin typeface="Helvetica Neue"/>
                <a:ea typeface="Helvetica Neue"/>
                <a:cs typeface="Helvetica Neue"/>
              </a:defRPr>
            </a:pPr>
            <a:r>
              <a:rPr sz="1125" b="1">
                <a:solidFill>
                  <a:srgbClr val="AAB4C8"/>
                </a:solidFill>
                <a:latin typeface="Helvetica Neue"/>
                <a:ea typeface="Helvetica Neue"/>
                <a:cs typeface="Helvetica Neue"/>
              </a:rPr>
              <a:t>27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2F422EBE-7BD1-4B5B-BAE2-F0D92340A4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1809750"/>
            <a:ext cx="6572250" cy="3714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51D3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EE9052DB-2C33-4BBD-AE1F-FDF2F0CD27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2152650"/>
            <a:ext cx="2095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56A8FF"/>
                </a:solidFill>
                <a:latin typeface="Helvetica Neue"/>
                <a:ea typeface="Helvetica Neue"/>
                <a:cs typeface="Helvetica Neue"/>
              </a:defRPr>
            </a:pPr>
            <a:r>
              <a:rPr sz="1800" b="1">
                <a:solidFill>
                  <a:srgbClr val="56A8FF"/>
                </a:solidFill>
                <a:latin typeface="Helvetica Neue"/>
                <a:ea typeface="Helvetica Neue"/>
                <a:cs typeface="Helvetica Neue"/>
              </a:rPr>
              <a:t>动手完成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BEE3E5A6-5436-4D06-B0AE-51AA02AD3F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2743200"/>
            <a:ext cx="5810250" cy="1809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 b="0">
                <a:solidFill>
                  <a:srgbClr val="F7F8FC"/>
                </a:solidFill>
                <a:latin typeface="Helvetica Neue"/>
                <a:ea typeface="Helvetica Neue"/>
                <a:cs typeface="Helvetica Neue"/>
              </a:defRPr>
            </a:pPr>
            <a:r>
              <a:rPr sz="1800" b="0">
                <a:solidFill>
                  <a:srgbClr val="F7F8FC"/>
                </a:solidFill>
                <a:latin typeface="Helvetica Neue"/>
                <a:ea typeface="Helvetica Neue"/>
                <a:cs typeface="Helvetica Neue"/>
              </a:rPr>
              <a:t>在一台新机器上，从 init 开始完成 add、两次 commit、log。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8729BEF3-115E-4E54-A56C-DB456F8556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0" y="1809750"/>
            <a:ext cx="4305300" cy="3714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F2A45"/>
          </a:solidFill>
          <a:ln xmlns:a="http://schemas.openxmlformats.org/drawingml/2006/main" w="9525">
            <a:solidFill>
              <a:srgbClr val="56A8FF"/>
            </a:solidFill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D1DB2D85-3C39-4AF6-844F-EE94508DD9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34300" y="2152650"/>
            <a:ext cx="2286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56A8FF"/>
                </a:solidFill>
                <a:latin typeface="Helvetica Neue"/>
                <a:ea typeface="Helvetica Neue"/>
                <a:cs typeface="Helvetica Neue"/>
              </a:defRPr>
            </a:pPr>
            <a:r>
              <a:rPr sz="1800" b="1">
                <a:solidFill>
                  <a:srgbClr val="56A8FF"/>
                </a:solidFill>
                <a:latin typeface="Helvetica Neue"/>
                <a:ea typeface="Helvetica Neue"/>
                <a:cs typeface="Helvetica Neue"/>
              </a:rPr>
              <a:t>验收条件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F72DA781-0C93-4E80-955E-B705D1DA2E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72400" y="2847975"/>
            <a:ext cx="85725" cy="857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56A8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6CD8B86D-D483-4038-BF50-EC08AE54EC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48625" y="2762250"/>
            <a:ext cx="32385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425" b="0">
                <a:solidFill>
                  <a:srgbClr val="F7F8FC"/>
                </a:solidFill>
                <a:latin typeface="Helvetica Neue"/>
                <a:ea typeface="Helvetica Neue"/>
                <a:cs typeface="Helvetica Neue"/>
              </a:defRPr>
            </a:pPr>
            <a:r>
              <a:rPr sz="1425" b="0">
                <a:solidFill>
                  <a:srgbClr val="F7F8FC"/>
                </a:solidFill>
                <a:latin typeface="Helvetica Neue"/>
                <a:ea typeface="Helvetica Neue"/>
                <a:cs typeface="Helvetica Neue"/>
              </a:rPr>
              <a:t>不依赖之前目录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28748ABE-138F-4673-8F7C-0A6F56BFF5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72400" y="3467100"/>
            <a:ext cx="85725" cy="857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56A8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FCAB1F1F-DD10-4850-B5FB-73E80E5FB9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48625" y="3381375"/>
            <a:ext cx="32385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425" b="0">
                <a:solidFill>
                  <a:srgbClr val="F7F8FC"/>
                </a:solidFill>
                <a:latin typeface="Helvetica Neue"/>
                <a:ea typeface="Helvetica Neue"/>
                <a:cs typeface="Helvetica Neue"/>
              </a:defRPr>
            </a:pPr>
            <a:r>
              <a:rPr sz="1425" b="0">
                <a:solidFill>
                  <a:srgbClr val="F7F8FC"/>
                </a:solidFill>
                <a:latin typeface="Helvetica Neue"/>
                <a:ea typeface="Helvetica Neue"/>
                <a:cs typeface="Helvetica Neue"/>
              </a:rPr>
              <a:t>每一步都有可检查文件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928684C1-8E06-4FE1-8DB2-83C7D4D9A1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72400" y="4086225"/>
            <a:ext cx="85725" cy="857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56A8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2C19ED9F-93AE-4A83-8A71-341C77EB82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48625" y="4000500"/>
            <a:ext cx="32385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425" b="0">
                <a:solidFill>
                  <a:srgbClr val="F7F8FC"/>
                </a:solidFill>
                <a:latin typeface="Helvetica Neue"/>
                <a:ea typeface="Helvetica Neue"/>
                <a:cs typeface="Helvetica Neue"/>
              </a:defRPr>
            </a:pPr>
            <a:r>
              <a:rPr sz="1425" b="0">
                <a:solidFill>
                  <a:srgbClr val="F7F8FC"/>
                </a:solidFill>
                <a:latin typeface="Helvetica Neue"/>
                <a:ea typeface="Helvetica Neue"/>
                <a:cs typeface="Helvetica Neue"/>
              </a:rPr>
              <a:t>log 至少显示两条记录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A0A2C88F-A72A-4536-A46D-16447CA22E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72400" y="4705350"/>
            <a:ext cx="85725" cy="857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56A8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FA8EE091-EF08-4A60-BDEA-C1827CFE55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48625" y="4619625"/>
            <a:ext cx="32385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425" b="0">
                <a:solidFill>
                  <a:srgbClr val="F7F8FC"/>
                </a:solidFill>
                <a:latin typeface="Helvetica Neue"/>
                <a:ea typeface="Helvetica Neue"/>
                <a:cs typeface="Helvetica Neue"/>
              </a:defRPr>
            </a:pPr>
            <a:r>
              <a:rPr sz="1425" b="0">
                <a:solidFill>
                  <a:srgbClr val="F7F8FC"/>
                </a:solidFill>
                <a:latin typeface="Helvetica Neue"/>
                <a:ea typeface="Helvetica Neue"/>
                <a:cs typeface="Helvetica Neue"/>
              </a:rPr>
              <a:t>演示时能解释 stage 与 commits 的区别</a:t>
            </a:r>
          </a:p>
        </p:txBody>
      </p:sp>
    </p:spTree>
    <p:extLst>
      <p:ext uri="{BB962C8B-B14F-4D97-AF65-F5344CB8AC3E}">
        <p14:creationId xmlns:p14="http://schemas.microsoft.com/office/powerpoint/2010/main" val="1058400196"/>
      </p:ext>
    </p:extLst>
  </p:cSld>
</p:sld>
</file>

<file path=ppt/slides/slide28.xml><?xml version="1.0" encoding="utf-8"?>
<p:sld xmlns:p="http://schemas.openxmlformats.org/presentationml/2006/main">
  <p:cSld>
    <p:bg>
      <p:bgPr>
        <a:solidFill xmlns:a="http://schemas.openxmlformats.org/drawingml/2006/main">
          <a:srgbClr val="0B1020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EA2770D5-F0A6-4E39-8611-FB3DD9679F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342900"/>
            <a:ext cx="112776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56A8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33D924A1-E45F-421D-9D74-21E4BCF2F5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533400"/>
            <a:ext cx="6667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AAB4C8"/>
                </a:solidFill>
                <a:latin typeface="Helvetica Neue"/>
                <a:ea typeface="Helvetica Neue"/>
                <a:cs typeface="Helvetica Neue"/>
              </a:defRPr>
            </a:pPr>
            <a:r>
              <a:rPr sz="1125" b="1">
                <a:solidFill>
                  <a:srgbClr val="AAB4C8"/>
                </a:solidFill>
                <a:latin typeface="Helvetica Neue"/>
                <a:ea typeface="Helvetica Neue"/>
                <a:cs typeface="Helvetica Neue"/>
              </a:rPr>
              <a:t>2026 新生暑期技术实践培训 · 第 6 讲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950CDEA6-EAA8-477B-8D6D-60FCCEC661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933450"/>
            <a:ext cx="10763250" cy="523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850" b="1">
                <a:solidFill>
                  <a:srgbClr val="F7F8FC"/>
                </a:solidFill>
                <a:latin typeface="Helvetica Neue"/>
                <a:ea typeface="Helvetica Neue"/>
                <a:cs typeface="Helvetica Neue"/>
              </a:defRPr>
            </a:pPr>
            <a:r>
              <a:rPr sz="2850" b="1">
                <a:solidFill>
                  <a:srgbClr val="F7F8FC"/>
                </a:solidFill>
                <a:latin typeface="Helvetica Neue"/>
                <a:ea typeface="Helvetica Neue"/>
                <a:cs typeface="Helvetica Neue"/>
              </a:rPr>
              <a:t>本讲边界：我们刻意没有做什么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CFAB3DF8-1625-4827-BB0C-B3B7B9DDD4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0" y="6324600"/>
            <a:ext cx="571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AAB4C8"/>
                </a:solidFill>
                <a:latin typeface="Helvetica Neue"/>
                <a:ea typeface="Helvetica Neue"/>
                <a:cs typeface="Helvetica Neue"/>
              </a:defRPr>
            </a:pPr>
            <a:r>
              <a:rPr sz="1125" b="1">
                <a:solidFill>
                  <a:srgbClr val="AAB4C8"/>
                </a:solidFill>
                <a:latin typeface="Helvetica Neue"/>
                <a:ea typeface="Helvetica Neue"/>
                <a:cs typeface="Helvetica Neue"/>
              </a:rPr>
              <a:t>28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17475841-E030-4F78-9C77-C8DFD09347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1619250"/>
            <a:ext cx="106680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650" b="0">
                <a:solidFill>
                  <a:srgbClr val="AAB4C8"/>
                </a:solidFill>
                <a:latin typeface="Helvetica Neue"/>
                <a:ea typeface="Helvetica Neue"/>
                <a:cs typeface="Helvetica Neue"/>
              </a:defRPr>
            </a:pPr>
            <a:r>
              <a:rPr sz="1650" b="0">
                <a:solidFill>
                  <a:srgbClr val="AAB4C8"/>
                </a:solidFill>
                <a:latin typeface="Helvetica Neue"/>
                <a:ea typeface="Helvetica Neue"/>
                <a:cs typeface="Helvetica Neue"/>
              </a:rPr>
              <a:t>知道边界，才能正确理解今天的实现。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395DA86A-B9E5-417E-83F8-1F246F2EFB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" y="2362200"/>
            <a:ext cx="4953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56A8FF"/>
                </a:solidFill>
                <a:latin typeface="Helvetica Neue"/>
                <a:ea typeface="Helvetica Neue"/>
                <a:cs typeface="Helvetica Neue"/>
              </a:defRPr>
            </a:pPr>
            <a:r>
              <a:rPr sz="1350" b="1">
                <a:solidFill>
                  <a:srgbClr val="56A8FF"/>
                </a:solidFill>
                <a:latin typeface="Helvetica Neue"/>
                <a:ea typeface="Helvetica Neue"/>
                <a:cs typeface="Helvetica Neue"/>
              </a:rPr>
              <a:t>01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D08FB5E3-9094-4C5A-95A9-E746B26289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2324100"/>
            <a:ext cx="3714750" cy="333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75" b="1">
                <a:solidFill>
                  <a:srgbClr val="F7F8FC"/>
                </a:solidFill>
                <a:latin typeface="Helvetica Neue"/>
                <a:ea typeface="Helvetica Neue"/>
                <a:cs typeface="Helvetica Neue"/>
              </a:defRPr>
            </a:pPr>
            <a:r>
              <a:rPr sz="1875" b="1">
                <a:solidFill>
                  <a:srgbClr val="F7F8FC"/>
                </a:solidFill>
                <a:latin typeface="Helvetica Neue"/>
                <a:ea typeface="Helvetica Neue"/>
                <a:cs typeface="Helvetica Neue"/>
              </a:rPr>
              <a:t>没有哈希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28AAECE1-5709-48F8-9CD0-F5B1857BFB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2714625"/>
            <a:ext cx="9620250" cy="428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425" b="0">
                <a:solidFill>
                  <a:srgbClr val="AAB4C8"/>
                </a:solidFill>
                <a:latin typeface="Helvetica Neue"/>
                <a:ea typeface="Helvetica Neue"/>
                <a:cs typeface="Helvetica Neue"/>
              </a:defRPr>
            </a:pPr>
            <a:r>
              <a:rPr sz="1425" b="0">
                <a:solidFill>
                  <a:srgbClr val="AAB4C8"/>
                </a:solidFill>
                <a:latin typeface="Helvetica Neue"/>
                <a:ea typeface="Helvetica Neue"/>
                <a:cs typeface="Helvetica Neue"/>
              </a:rPr>
              <a:t>编号不防篡改，也不自动去重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8EA545BF-50D2-46FE-8FBD-3D396A680D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" y="3362325"/>
            <a:ext cx="4953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56A8FF"/>
                </a:solidFill>
                <a:latin typeface="Helvetica Neue"/>
                <a:ea typeface="Helvetica Neue"/>
                <a:cs typeface="Helvetica Neue"/>
              </a:defRPr>
            </a:pPr>
            <a:r>
              <a:rPr sz="1350" b="1">
                <a:solidFill>
                  <a:srgbClr val="56A8FF"/>
                </a:solidFill>
                <a:latin typeface="Helvetica Neue"/>
                <a:ea typeface="Helvetica Neue"/>
                <a:cs typeface="Helvetica Neue"/>
              </a:rPr>
              <a:t>02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B5E0711E-7260-473B-80F9-FD9388747E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3324225"/>
            <a:ext cx="3714750" cy="333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75" b="1">
                <a:solidFill>
                  <a:srgbClr val="F7F8FC"/>
                </a:solidFill>
                <a:latin typeface="Helvetica Neue"/>
                <a:ea typeface="Helvetica Neue"/>
                <a:cs typeface="Helvetica Neue"/>
              </a:defRPr>
            </a:pPr>
            <a:r>
              <a:rPr sz="1875" b="1">
                <a:solidFill>
                  <a:srgbClr val="F7F8FC"/>
                </a:solidFill>
                <a:latin typeface="Helvetica Neue"/>
                <a:ea typeface="Helvetica Neue"/>
                <a:cs typeface="Helvetica Neue"/>
              </a:rPr>
              <a:t>没有删除记录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78178C68-C02B-450F-B196-4572813DDD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3714750"/>
            <a:ext cx="9620250" cy="428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425" b="0">
                <a:solidFill>
                  <a:srgbClr val="AAB4C8"/>
                </a:solidFill>
                <a:latin typeface="Helvetica Neue"/>
                <a:ea typeface="Helvetica Neue"/>
                <a:cs typeface="Helvetica Neue"/>
              </a:defRPr>
            </a:pPr>
            <a:r>
              <a:rPr sz="1425" b="0">
                <a:solidFill>
                  <a:srgbClr val="AAB4C8"/>
                </a:solidFill>
                <a:latin typeface="Helvetica Neue"/>
                <a:ea typeface="Helvetica Neue"/>
                <a:cs typeface="Helvetica Neue"/>
              </a:rPr>
              <a:t>add 只处理普通文件快照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DA482E12-75C8-4909-A779-F68BC94B80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" y="4362450"/>
            <a:ext cx="4953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56A8FF"/>
                </a:solidFill>
                <a:latin typeface="Helvetica Neue"/>
                <a:ea typeface="Helvetica Neue"/>
                <a:cs typeface="Helvetica Neue"/>
              </a:defRPr>
            </a:pPr>
            <a:r>
              <a:rPr sz="1350" b="1">
                <a:solidFill>
                  <a:srgbClr val="56A8FF"/>
                </a:solidFill>
                <a:latin typeface="Helvetica Neue"/>
                <a:ea typeface="Helvetica Neue"/>
                <a:cs typeface="Helvetica Neue"/>
              </a:rPr>
              <a:t>03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42F20FB9-393C-4B37-A946-217518CA28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4324350"/>
            <a:ext cx="3714750" cy="333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75" b="1">
                <a:solidFill>
                  <a:srgbClr val="F7F8FC"/>
                </a:solidFill>
                <a:latin typeface="Helvetica Neue"/>
                <a:ea typeface="Helvetica Neue"/>
                <a:cs typeface="Helvetica Neue"/>
              </a:defRPr>
            </a:pPr>
            <a:r>
              <a:rPr sz="1875" b="1">
                <a:solidFill>
                  <a:srgbClr val="F7F8FC"/>
                </a:solidFill>
                <a:latin typeface="Helvetica Neue"/>
                <a:ea typeface="Helvetica Neue"/>
                <a:cs typeface="Helvetica Neue"/>
              </a:rPr>
              <a:t>没有真实 Git 格式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7529C627-0E3B-42DB-B98E-12436A858C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4714875"/>
            <a:ext cx="9620250" cy="428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425" b="0">
                <a:solidFill>
                  <a:srgbClr val="AAB4C8"/>
                </a:solidFill>
                <a:latin typeface="Helvetica Neue"/>
                <a:ea typeface="Helvetica Neue"/>
                <a:cs typeface="Helvetica Neue"/>
              </a:defRPr>
            </a:pPr>
            <a:r>
              <a:rPr sz="1425" b="0">
                <a:solidFill>
                  <a:srgbClr val="AAB4C8"/>
                </a:solidFill>
                <a:latin typeface="Helvetica Neue"/>
                <a:ea typeface="Helvetica Neue"/>
                <a:cs typeface="Helvetica Neue"/>
              </a:rPr>
              <a:t>不能用 git log 读取 .minigit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1B42DEC7-5ED4-48AB-8A68-DCEDFAA9C9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" y="5362575"/>
            <a:ext cx="4953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56A8FF"/>
                </a:solidFill>
                <a:latin typeface="Helvetica Neue"/>
                <a:ea typeface="Helvetica Neue"/>
                <a:cs typeface="Helvetica Neue"/>
              </a:defRPr>
            </a:pPr>
            <a:r>
              <a:rPr sz="1350" b="1">
                <a:solidFill>
                  <a:srgbClr val="56A8FF"/>
                </a:solidFill>
                <a:latin typeface="Helvetica Neue"/>
                <a:ea typeface="Helvetica Neue"/>
                <a:cs typeface="Helvetica Neue"/>
              </a:rPr>
              <a:t>04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D54E4609-CA2C-42C7-841A-F20A4BE87B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5324475"/>
            <a:ext cx="3714750" cy="333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75" b="1">
                <a:solidFill>
                  <a:srgbClr val="F7F8FC"/>
                </a:solidFill>
                <a:latin typeface="Helvetica Neue"/>
                <a:ea typeface="Helvetica Neue"/>
                <a:cs typeface="Helvetica Neue"/>
              </a:defRPr>
            </a:pPr>
            <a:r>
              <a:rPr sz="1875" b="1">
                <a:solidFill>
                  <a:srgbClr val="F7F8FC"/>
                </a:solidFill>
                <a:latin typeface="Helvetica Neue"/>
                <a:ea typeface="Helvetica Neue"/>
                <a:cs typeface="Helvetica Neue"/>
              </a:rPr>
              <a:t>没有远程同步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4D0BB3F2-4F9A-42E3-9D1A-34A927BFE6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5715000"/>
            <a:ext cx="9620250" cy="428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425" b="0">
                <a:solidFill>
                  <a:srgbClr val="AAB4C8"/>
                </a:solidFill>
                <a:latin typeface="Helvetica Neue"/>
                <a:ea typeface="Helvetica Neue"/>
                <a:cs typeface="Helvetica Neue"/>
              </a:defRPr>
            </a:pPr>
            <a:r>
              <a:rPr sz="1425" b="0">
                <a:solidFill>
                  <a:srgbClr val="AAB4C8"/>
                </a:solidFill>
                <a:latin typeface="Helvetica Neue"/>
                <a:ea typeface="Helvetica Neue"/>
                <a:cs typeface="Helvetica Neue"/>
              </a:rPr>
              <a:t>下一讲先讲分支，再用真实 Git 推送源码</a:t>
            </a:r>
          </a:p>
        </p:txBody>
      </p:sp>
    </p:spTree>
    <p:extLst>
      <p:ext uri="{BB962C8B-B14F-4D97-AF65-F5344CB8AC3E}">
        <p14:creationId xmlns:p14="http://schemas.microsoft.com/office/powerpoint/2010/main" val="263105642"/>
      </p:ext>
    </p:extLst>
  </p:cSld>
</p:sld>
</file>

<file path=ppt/slides/slide29.xml><?xml version="1.0" encoding="utf-8"?>
<p:sld xmlns:p="http://schemas.openxmlformats.org/presentationml/2006/main">
  <p:cSld>
    <p:bg>
      <p:bgPr>
        <a:solidFill xmlns:a="http://schemas.openxmlformats.org/drawingml/2006/main">
          <a:srgbClr val="0B1020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26957438-9072-4EE1-B12F-96ECE028A0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342900"/>
            <a:ext cx="112776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56A8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563F8581-A822-4AAC-83FC-BE2F4BF722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533400"/>
            <a:ext cx="6667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AAB4C8"/>
                </a:solidFill>
                <a:latin typeface="Helvetica Neue"/>
                <a:ea typeface="Helvetica Neue"/>
                <a:cs typeface="Helvetica Neue"/>
              </a:defRPr>
            </a:pPr>
            <a:r>
              <a:rPr sz="1125" b="1">
                <a:solidFill>
                  <a:srgbClr val="AAB4C8"/>
                </a:solidFill>
                <a:latin typeface="Helvetica Neue"/>
                <a:ea typeface="Helvetica Neue"/>
                <a:cs typeface="Helvetica Neue"/>
              </a:rPr>
              <a:t>2026 新生暑期技术实践培训 · 第 6 讲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B7B792CB-8F39-42BC-8ACE-2F9F497186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933450"/>
            <a:ext cx="10763250" cy="523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850" b="1">
                <a:solidFill>
                  <a:srgbClr val="F7F8FC"/>
                </a:solidFill>
                <a:latin typeface="Helvetica Neue"/>
                <a:ea typeface="Helvetica Neue"/>
                <a:cs typeface="Helvetica Neue"/>
              </a:defRPr>
            </a:pPr>
            <a:r>
              <a:rPr sz="2850" b="1">
                <a:solidFill>
                  <a:srgbClr val="F7F8FC"/>
                </a:solidFill>
                <a:latin typeface="Helvetica Neue"/>
                <a:ea typeface="Helvetica Neue"/>
                <a:cs typeface="Helvetica Neue"/>
              </a:rPr>
              <a:t>把今天的代码组织成四个模块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86092C9E-F2FA-4E32-9366-D9715673E1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0" y="6324600"/>
            <a:ext cx="571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AAB4C8"/>
                </a:solidFill>
                <a:latin typeface="Helvetica Neue"/>
                <a:ea typeface="Helvetica Neue"/>
                <a:cs typeface="Helvetica Neue"/>
              </a:defRPr>
            </a:pPr>
            <a:r>
              <a:rPr sz="1125" b="1">
                <a:solidFill>
                  <a:srgbClr val="AAB4C8"/>
                </a:solidFill>
                <a:latin typeface="Helvetica Neue"/>
                <a:ea typeface="Helvetica Neue"/>
                <a:cs typeface="Helvetica Neue"/>
              </a:rPr>
              <a:t>29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F7EDFFD0-1A55-4417-A0A9-D3273E8C7D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1619250"/>
            <a:ext cx="106680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650" b="0">
                <a:solidFill>
                  <a:srgbClr val="AAB4C8"/>
                </a:solidFill>
                <a:latin typeface="Helvetica Neue"/>
                <a:ea typeface="Helvetica Neue"/>
                <a:cs typeface="Helvetica Neue"/>
              </a:defRPr>
            </a:pPr>
            <a:r>
              <a:rPr sz="1650" b="0">
                <a:solidFill>
                  <a:srgbClr val="AAB4C8"/>
                </a:solidFill>
                <a:latin typeface="Helvetica Neue"/>
                <a:ea typeface="Helvetica Neue"/>
                <a:cs typeface="Helvetica Neue"/>
              </a:rPr>
              <a:t>函数按职责分组，比一个超长 main 更容易维护。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AADA615C-AE9B-4E96-96D2-BB7A7A404E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" y="2362200"/>
            <a:ext cx="4953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56A8FF"/>
                </a:solidFill>
                <a:latin typeface="Helvetica Neue"/>
                <a:ea typeface="Helvetica Neue"/>
                <a:cs typeface="Helvetica Neue"/>
              </a:defRPr>
            </a:pPr>
            <a:r>
              <a:rPr sz="1350" b="1">
                <a:solidFill>
                  <a:srgbClr val="56A8FF"/>
                </a:solidFill>
                <a:latin typeface="Helvetica Neue"/>
                <a:ea typeface="Helvetica Neue"/>
                <a:cs typeface="Helvetica Neue"/>
              </a:rPr>
              <a:t>01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467C3476-464E-4620-8FFA-F480A1341F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2324100"/>
            <a:ext cx="3714750" cy="333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75" b="1">
                <a:solidFill>
                  <a:srgbClr val="F7F8FC"/>
                </a:solidFill>
                <a:latin typeface="Helvetica Neue"/>
                <a:ea typeface="Helvetica Neue"/>
                <a:cs typeface="Helvetica Neue"/>
              </a:defRPr>
            </a:pPr>
            <a:r>
              <a:rPr sz="1875" b="1">
                <a:solidFill>
                  <a:srgbClr val="F7F8FC"/>
                </a:solidFill>
                <a:latin typeface="Helvetica Neue"/>
                <a:ea typeface="Helvetica Neue"/>
                <a:cs typeface="Helvetica Neue"/>
              </a:rPr>
              <a:t>repo.cpp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7937F89C-AC97-4573-85BA-B59362CAD8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2714625"/>
            <a:ext cx="9620250" cy="428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425" b="0">
                <a:solidFill>
                  <a:srgbClr val="AAB4C8"/>
                </a:solidFill>
                <a:latin typeface="Helvetica Neue"/>
                <a:ea typeface="Helvetica Neue"/>
                <a:cs typeface="Helvetica Neue"/>
              </a:defRPr>
            </a:pPr>
            <a:r>
              <a:rPr sz="1425" b="0">
                <a:solidFill>
                  <a:srgbClr val="AAB4C8"/>
                </a:solidFill>
                <a:latin typeface="Helvetica Neue"/>
                <a:ea typeface="Helvetica Neue"/>
                <a:cs typeface="Helvetica Neue"/>
              </a:rPr>
              <a:t>init、isRepo、HEAD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0CF5E057-7736-481E-81D5-5C50444F36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" y="3362325"/>
            <a:ext cx="4953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56A8FF"/>
                </a:solidFill>
                <a:latin typeface="Helvetica Neue"/>
                <a:ea typeface="Helvetica Neue"/>
                <a:cs typeface="Helvetica Neue"/>
              </a:defRPr>
            </a:pPr>
            <a:r>
              <a:rPr sz="1350" b="1">
                <a:solidFill>
                  <a:srgbClr val="56A8FF"/>
                </a:solidFill>
                <a:latin typeface="Helvetica Neue"/>
                <a:ea typeface="Helvetica Neue"/>
                <a:cs typeface="Helvetica Neue"/>
              </a:rPr>
              <a:t>02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DD815E4C-D0B7-409E-8F11-955EA01659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3324225"/>
            <a:ext cx="3714750" cy="333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75" b="1">
                <a:solidFill>
                  <a:srgbClr val="F7F8FC"/>
                </a:solidFill>
                <a:latin typeface="Helvetica Neue"/>
                <a:ea typeface="Helvetica Neue"/>
                <a:cs typeface="Helvetica Neue"/>
              </a:defRPr>
            </a:pPr>
            <a:r>
              <a:rPr sz="1875" b="1">
                <a:solidFill>
                  <a:srgbClr val="F7F8FC"/>
                </a:solidFill>
                <a:latin typeface="Helvetica Neue"/>
                <a:ea typeface="Helvetica Neue"/>
                <a:cs typeface="Helvetica Neue"/>
              </a:rPr>
              <a:t>stage.cpp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233323EE-EF66-4FD1-8C56-B4E2EF45FC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3714750"/>
            <a:ext cx="9620250" cy="428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425" b="0">
                <a:solidFill>
                  <a:srgbClr val="AAB4C8"/>
                </a:solidFill>
                <a:latin typeface="Helvetica Neue"/>
                <a:ea typeface="Helvetica Neue"/>
                <a:cs typeface="Helvetica Neue"/>
              </a:defRPr>
            </a:pPr>
            <a:r>
              <a:rPr sz="1425" b="0">
                <a:solidFill>
                  <a:srgbClr val="AAB4C8"/>
                </a:solidFill>
                <a:latin typeface="Helvetica Neue"/>
                <a:ea typeface="Helvetica Neue"/>
                <a:cs typeface="Helvetica Neue"/>
              </a:rPr>
              <a:t>add、暂存区检查与清空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57426F88-DD57-48B2-9F4F-5DBA0E8A55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" y="4362450"/>
            <a:ext cx="4953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56A8FF"/>
                </a:solidFill>
                <a:latin typeface="Helvetica Neue"/>
                <a:ea typeface="Helvetica Neue"/>
                <a:cs typeface="Helvetica Neue"/>
              </a:defRPr>
            </a:pPr>
            <a:r>
              <a:rPr sz="1350" b="1">
                <a:solidFill>
                  <a:srgbClr val="56A8FF"/>
                </a:solidFill>
                <a:latin typeface="Helvetica Neue"/>
                <a:ea typeface="Helvetica Neue"/>
                <a:cs typeface="Helvetica Neue"/>
              </a:rPr>
              <a:t>03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F43F6A3C-84B8-48FB-B0E4-72F46C47D2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4324350"/>
            <a:ext cx="3714750" cy="333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75" b="1">
                <a:solidFill>
                  <a:srgbClr val="F7F8FC"/>
                </a:solidFill>
                <a:latin typeface="Helvetica Neue"/>
                <a:ea typeface="Helvetica Neue"/>
                <a:cs typeface="Helvetica Neue"/>
              </a:defRPr>
            </a:pPr>
            <a:r>
              <a:rPr sz="1875" b="1">
                <a:solidFill>
                  <a:srgbClr val="F7F8FC"/>
                </a:solidFill>
                <a:latin typeface="Helvetica Neue"/>
                <a:ea typeface="Helvetica Neue"/>
                <a:cs typeface="Helvetica Neue"/>
              </a:rPr>
              <a:t>commit.cpp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A0DAB2E4-2C65-435D-A4B6-B87190FD16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4714875"/>
            <a:ext cx="9620250" cy="428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425" b="0">
                <a:solidFill>
                  <a:srgbClr val="AAB4C8"/>
                </a:solidFill>
                <a:latin typeface="Helvetica Neue"/>
                <a:ea typeface="Helvetica Neue"/>
                <a:cs typeface="Helvetica Neue"/>
              </a:defRPr>
            </a:pPr>
            <a:r>
              <a:rPr sz="1425" b="0">
                <a:solidFill>
                  <a:srgbClr val="AAB4C8"/>
                </a:solidFill>
                <a:latin typeface="Helvetica Neue"/>
                <a:ea typeface="Helvetica Neue"/>
                <a:cs typeface="Helvetica Neue"/>
              </a:rPr>
              <a:t>快照、history、log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A3A7CEC6-A798-4AB9-8B4A-4D226FB90C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" y="5362575"/>
            <a:ext cx="4953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56A8FF"/>
                </a:solidFill>
                <a:latin typeface="Helvetica Neue"/>
                <a:ea typeface="Helvetica Neue"/>
                <a:cs typeface="Helvetica Neue"/>
              </a:defRPr>
            </a:pPr>
            <a:r>
              <a:rPr sz="1350" b="1">
                <a:solidFill>
                  <a:srgbClr val="56A8FF"/>
                </a:solidFill>
                <a:latin typeface="Helvetica Neue"/>
                <a:ea typeface="Helvetica Neue"/>
                <a:cs typeface="Helvetica Neue"/>
              </a:rPr>
              <a:t>04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6B1DD187-F3E8-42CF-8E22-026C70A521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5324475"/>
            <a:ext cx="3714750" cy="333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75" b="1">
                <a:solidFill>
                  <a:srgbClr val="F7F8FC"/>
                </a:solidFill>
                <a:latin typeface="Helvetica Neue"/>
                <a:ea typeface="Helvetica Neue"/>
                <a:cs typeface="Helvetica Neue"/>
              </a:defRPr>
            </a:pPr>
            <a:r>
              <a:rPr sz="1875" b="1">
                <a:solidFill>
                  <a:srgbClr val="F7F8FC"/>
                </a:solidFill>
                <a:latin typeface="Helvetica Neue"/>
                <a:ea typeface="Helvetica Neue"/>
                <a:cs typeface="Helvetica Neue"/>
              </a:rPr>
              <a:t>main.cpp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98DFCB76-F316-49C2-A584-ADCB2F9A69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5715000"/>
            <a:ext cx="9620250" cy="428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425" b="0">
                <a:solidFill>
                  <a:srgbClr val="AAB4C8"/>
                </a:solidFill>
                <a:latin typeface="Helvetica Neue"/>
                <a:ea typeface="Helvetica Neue"/>
                <a:cs typeface="Helvetica Neue"/>
              </a:defRPr>
            </a:pPr>
            <a:r>
              <a:rPr sz="1425" b="0">
                <a:solidFill>
                  <a:srgbClr val="AAB4C8"/>
                </a:solidFill>
                <a:latin typeface="Helvetica Neue"/>
                <a:ea typeface="Helvetica Neue"/>
                <a:cs typeface="Helvetica Neue"/>
              </a:rPr>
              <a:t>命令解析与错误提示</a:t>
            </a:r>
          </a:p>
        </p:txBody>
      </p:sp>
    </p:spTree>
    <p:extLst>
      <p:ext uri="{BB962C8B-B14F-4D97-AF65-F5344CB8AC3E}">
        <p14:creationId xmlns:p14="http://schemas.microsoft.com/office/powerpoint/2010/main" val="587703335"/>
      </p:ext>
    </p:extLst>
  </p:cSld>
</p:sld>
</file>

<file path=ppt/slides/slide3.xml><?xml version="1.0" encoding="utf-8"?>
<p:sld xmlns:p="http://schemas.openxmlformats.org/presentationml/2006/main">
  <p:cSld>
    <p:bg>
      <p:bgPr>
        <a:solidFill xmlns:a="http://schemas.openxmlformats.org/drawingml/2006/main">
          <a:srgbClr val="0B1020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508BE61B-D2D2-4F65-8494-1208F78A05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342900"/>
            <a:ext cx="112776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56A8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3EB3D940-D116-4A0F-9801-FF6B55DCEAC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533400"/>
            <a:ext cx="6667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AAB4C8"/>
                </a:solidFill>
                <a:latin typeface="Helvetica Neue"/>
                <a:ea typeface="Helvetica Neue"/>
                <a:cs typeface="Helvetica Neue"/>
              </a:defRPr>
            </a:pPr>
            <a:r>
              <a:rPr sz="1125" b="1">
                <a:solidFill>
                  <a:srgbClr val="AAB4C8"/>
                </a:solidFill>
                <a:latin typeface="Helvetica Neue"/>
                <a:ea typeface="Helvetica Neue"/>
                <a:cs typeface="Helvetica Neue"/>
              </a:rPr>
              <a:t>第 6 讲 · 迷你 Git（一）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C6FDD58B-72B8-4643-A771-E57DC2899E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933450"/>
            <a:ext cx="10763250" cy="523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850" b="1">
                <a:solidFill>
                  <a:srgbClr val="F7F8FC"/>
                </a:solidFill>
                <a:latin typeface="Helvetica Neue"/>
                <a:ea typeface="Helvetica Neue"/>
                <a:cs typeface="Helvetica Neue"/>
              </a:defRPr>
            </a:pPr>
            <a:r>
              <a:rPr sz="2850" b="1">
                <a:solidFill>
                  <a:srgbClr val="F7F8FC"/>
                </a:solidFill>
                <a:latin typeface="Helvetica Neue"/>
                <a:ea typeface="Helvetica Neue"/>
                <a:cs typeface="Helvetica Neue"/>
              </a:rPr>
              <a:t>先在脑中画出三块区域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C5953450-FC34-421F-AEC1-3B603A758D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0" y="6324600"/>
            <a:ext cx="571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AAB4C8"/>
                </a:solidFill>
                <a:latin typeface="Helvetica Neue"/>
                <a:ea typeface="Helvetica Neue"/>
                <a:cs typeface="Helvetica Neue"/>
              </a:defRPr>
            </a:pPr>
            <a:r>
              <a:rPr sz="1125" b="1">
                <a:solidFill>
                  <a:srgbClr val="AAB4C8"/>
                </a:solidFill>
                <a:latin typeface="Helvetica Neue"/>
                <a:ea typeface="Helvetica Neue"/>
                <a:cs typeface="Helvetica Neue"/>
              </a:rPr>
              <a:t>03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CC716262-CFDC-49F1-BD7B-0779C26D48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23875" y="2571750"/>
            <a:ext cx="2381250" cy="1428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51D3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E7AB84CC-CF9D-49D9-A450-FBDAE3E911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3425" y="2800350"/>
            <a:ext cx="523875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56A8FF"/>
                </a:solidFill>
                <a:latin typeface="Helvetica Neue"/>
                <a:ea typeface="Helvetica Neue"/>
                <a:cs typeface="Helvetica Neue"/>
              </a:defRPr>
            </a:pPr>
            <a:r>
              <a:rPr sz="1200" b="1">
                <a:solidFill>
                  <a:srgbClr val="56A8FF"/>
                </a:solidFill>
                <a:latin typeface="Helvetica Neue"/>
                <a:ea typeface="Helvetica Neue"/>
                <a:cs typeface="Helvetica Neue"/>
              </a:rPr>
              <a:t>01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41E43BE7-4B59-453F-BF6D-061B0765F3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3425" y="3171825"/>
            <a:ext cx="1905000" cy="3143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F7F8FC"/>
                </a:solidFill>
                <a:latin typeface="Helvetica Neue"/>
                <a:ea typeface="Helvetica Neue"/>
                <a:cs typeface="Helvetica Neue"/>
              </a:defRPr>
            </a:pPr>
            <a:r>
              <a:rPr sz="1800" b="1">
                <a:solidFill>
                  <a:srgbClr val="F7F8FC"/>
                </a:solidFill>
                <a:latin typeface="Helvetica Neue"/>
                <a:ea typeface="Helvetica Neue"/>
                <a:cs typeface="Helvetica Neue"/>
              </a:rPr>
              <a:t>工作区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9863D4D1-3D84-4ABA-88FD-130305D997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3425" y="3638550"/>
            <a:ext cx="1952625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AAB4C8"/>
                </a:solidFill>
                <a:latin typeface="Helvetica Neue"/>
                <a:ea typeface="Helvetica Neue"/>
                <a:cs typeface="Helvetica Neue"/>
              </a:defRPr>
            </a:pPr>
            <a:r>
              <a:rPr sz="1275" b="0">
                <a:solidFill>
                  <a:srgbClr val="AAB4C8"/>
                </a:solidFill>
                <a:latin typeface="Helvetica Neue"/>
                <a:ea typeface="Helvetica Neue"/>
                <a:cs typeface="Helvetica Neue"/>
              </a:rPr>
              <a:t>正在编辑的 note.txt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5CA12115-4905-4237-AE4D-23DA5650E7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43225" y="3143250"/>
            <a:ext cx="3810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100" b="1">
                <a:solidFill>
                  <a:srgbClr val="56A8FF"/>
                </a:solidFill>
                <a:latin typeface="Helvetica Neue"/>
                <a:ea typeface="Helvetica Neue"/>
                <a:cs typeface="Helvetica Neue"/>
              </a:defRPr>
            </a:pPr>
            <a:r>
              <a:rPr sz="2100" b="1">
                <a:solidFill>
                  <a:srgbClr val="56A8FF"/>
                </a:solidFill>
                <a:latin typeface="Helvetica Neue"/>
                <a:ea typeface="Helvetica Neue"/>
                <a:cs typeface="Helvetica Neue"/>
              </a:rPr>
              <a:t>→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6349AC82-CFE7-44CE-A538-EC0E2F2EB0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86125" y="2571750"/>
            <a:ext cx="2381250" cy="1428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51D3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E8674DE2-FD76-4051-925D-8CB3E0841F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95675" y="2800350"/>
            <a:ext cx="523875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56A8FF"/>
                </a:solidFill>
                <a:latin typeface="Helvetica Neue"/>
                <a:ea typeface="Helvetica Neue"/>
                <a:cs typeface="Helvetica Neue"/>
              </a:defRPr>
            </a:pPr>
            <a:r>
              <a:rPr sz="1200" b="1">
                <a:solidFill>
                  <a:srgbClr val="56A8FF"/>
                </a:solidFill>
                <a:latin typeface="Helvetica Neue"/>
                <a:ea typeface="Helvetica Neue"/>
                <a:cs typeface="Helvetica Neue"/>
              </a:rPr>
              <a:t>02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5D1DBD22-561D-4182-8B78-D44146775D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95675" y="3171825"/>
            <a:ext cx="1905000" cy="3143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F7F8FC"/>
                </a:solidFill>
                <a:latin typeface="Helvetica Neue"/>
                <a:ea typeface="Helvetica Neue"/>
                <a:cs typeface="Helvetica Neue"/>
              </a:defRPr>
            </a:pPr>
            <a:r>
              <a:rPr sz="1800" b="1">
                <a:solidFill>
                  <a:srgbClr val="F7F8FC"/>
                </a:solidFill>
                <a:latin typeface="Helvetica Neue"/>
                <a:ea typeface="Helvetica Neue"/>
                <a:cs typeface="Helvetica Neue"/>
              </a:rPr>
              <a:t>暂存区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F9CAC180-3A9D-47D0-9ED4-9CACA21920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95675" y="3638550"/>
            <a:ext cx="1952625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AAB4C8"/>
                </a:solidFill>
                <a:latin typeface="Helvetica Neue"/>
                <a:ea typeface="Helvetica Neue"/>
                <a:cs typeface="Helvetica Neue"/>
              </a:defRPr>
            </a:pPr>
            <a:r>
              <a:rPr sz="1275" b="0">
                <a:solidFill>
                  <a:srgbClr val="AAB4C8"/>
                </a:solidFill>
                <a:latin typeface="Helvetica Neue"/>
                <a:ea typeface="Helvetica Neue"/>
                <a:cs typeface="Helvetica Neue"/>
              </a:rPr>
              <a:t>本次准备提交的内容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644A5237-E0A6-4364-9176-5A56C783B0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05475" y="3143250"/>
            <a:ext cx="3810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100" b="1">
                <a:solidFill>
                  <a:srgbClr val="56A8FF"/>
                </a:solidFill>
                <a:latin typeface="Helvetica Neue"/>
                <a:ea typeface="Helvetica Neue"/>
                <a:cs typeface="Helvetica Neue"/>
              </a:defRPr>
            </a:pPr>
            <a:r>
              <a:rPr sz="2100" b="1">
                <a:solidFill>
                  <a:srgbClr val="56A8FF"/>
                </a:solidFill>
                <a:latin typeface="Helvetica Neue"/>
                <a:ea typeface="Helvetica Neue"/>
                <a:cs typeface="Helvetica Neue"/>
              </a:rPr>
              <a:t>→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44E042D8-FC44-4C6D-9885-088D8D2A03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48375" y="2571750"/>
            <a:ext cx="2381250" cy="1428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F2A45"/>
          </a:solidFill>
          <a:ln xmlns:a="http://schemas.openxmlformats.org/drawingml/2006/main" w="9525">
            <a:solidFill>
              <a:srgbClr val="56A8FF"/>
            </a:solidFill>
            <a:prstDash val="solid"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E4E73567-7CEF-4E28-AFEB-1F0F382058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57925" y="2800350"/>
            <a:ext cx="523875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56A8FF"/>
                </a:solidFill>
                <a:latin typeface="Helvetica Neue"/>
                <a:ea typeface="Helvetica Neue"/>
                <a:cs typeface="Helvetica Neue"/>
              </a:defRPr>
            </a:pPr>
            <a:r>
              <a:rPr sz="1200" b="1">
                <a:solidFill>
                  <a:srgbClr val="56A8FF"/>
                </a:solidFill>
                <a:latin typeface="Helvetica Neue"/>
                <a:ea typeface="Helvetica Neue"/>
                <a:cs typeface="Helvetica Neue"/>
              </a:rPr>
              <a:t>03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CF4FFD38-8D90-401D-AA7F-925AD6C2D7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57925" y="3171825"/>
            <a:ext cx="1905000" cy="3143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F7F8FC"/>
                </a:solidFill>
                <a:latin typeface="Helvetica Neue"/>
                <a:ea typeface="Helvetica Neue"/>
                <a:cs typeface="Helvetica Neue"/>
              </a:defRPr>
            </a:pPr>
            <a:r>
              <a:rPr sz="1800" b="1">
                <a:solidFill>
                  <a:srgbClr val="F7F8FC"/>
                </a:solidFill>
                <a:latin typeface="Helvetica Neue"/>
                <a:ea typeface="Helvetica Neue"/>
                <a:cs typeface="Helvetica Neue"/>
              </a:rPr>
              <a:t>提交历史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730F6D0E-4A3E-46D8-B66D-EA91347EB5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57925" y="3638550"/>
            <a:ext cx="1952625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AAB4C8"/>
                </a:solidFill>
                <a:latin typeface="Helvetica Neue"/>
                <a:ea typeface="Helvetica Neue"/>
                <a:cs typeface="Helvetica Neue"/>
              </a:defRPr>
            </a:pPr>
            <a:r>
              <a:rPr sz="1275" b="0">
                <a:solidFill>
                  <a:srgbClr val="AAB4C8"/>
                </a:solidFill>
                <a:latin typeface="Helvetica Neue"/>
                <a:ea typeface="Helvetica Neue"/>
                <a:cs typeface="Helvetica Neue"/>
              </a:rPr>
              <a:t>每次提交的永久快照</a:t>
            </a:r>
          </a:p>
        </p:txBody>
      </p:sp>
    </p:spTree>
    <p:extLst>
      <p:ext uri="{BB962C8B-B14F-4D97-AF65-F5344CB8AC3E}">
        <p14:creationId xmlns:p14="http://schemas.microsoft.com/office/powerpoint/2010/main" val="1667989557"/>
      </p:ext>
    </p:extLst>
  </p:cSld>
</p:sld>
</file>

<file path=ppt/slides/slide30.xml><?xml version="1.0" encoding="utf-8"?>
<p:sld xmlns:p="http://schemas.openxmlformats.org/presentationml/2006/main">
  <p:cSld>
    <p:bg>
      <p:bgPr>
        <a:solidFill xmlns:a="http://schemas.openxmlformats.org/drawingml/2006/main">
          <a:srgbClr val="0B1020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71763536-5EB0-41D7-B4E5-2401EDE4AD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342900"/>
            <a:ext cx="112776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56A8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E08C32E3-23C8-4C1E-B883-B7CE0F1366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533400"/>
            <a:ext cx="6667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AAB4C8"/>
                </a:solidFill>
                <a:latin typeface="Helvetica Neue"/>
                <a:ea typeface="Helvetica Neue"/>
                <a:cs typeface="Helvetica Neue"/>
              </a:defRPr>
            </a:pPr>
            <a:r>
              <a:rPr sz="1125" b="1">
                <a:solidFill>
                  <a:srgbClr val="AAB4C8"/>
                </a:solidFill>
                <a:latin typeface="Helvetica Neue"/>
                <a:ea typeface="Helvetica Neue"/>
                <a:cs typeface="Helvetica Neue"/>
              </a:rPr>
              <a:t>2026 新生暑期技术实践培训 · 第 6 讲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87BE533D-002C-4FC4-94AF-18EA838B79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933450"/>
            <a:ext cx="10763250" cy="523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850" b="1">
                <a:solidFill>
                  <a:srgbClr val="F7F8FC"/>
                </a:solidFill>
                <a:latin typeface="Helvetica Neue"/>
                <a:ea typeface="Helvetica Neue"/>
                <a:cs typeface="Helvetica Neue"/>
              </a:defRPr>
            </a:pPr>
            <a:r>
              <a:rPr sz="2850" b="1">
                <a:solidFill>
                  <a:srgbClr val="F7F8FC"/>
                </a:solidFill>
                <a:latin typeface="Helvetica Neue"/>
                <a:ea typeface="Helvetica Neue"/>
                <a:cs typeface="Helvetica Neue"/>
              </a:rPr>
              <a:t>课后验收：录一段 90 秒演示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23FA0778-AB55-4903-A1D8-C5576ACD91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0" y="6324600"/>
            <a:ext cx="571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AAB4C8"/>
                </a:solidFill>
                <a:latin typeface="Helvetica Neue"/>
                <a:ea typeface="Helvetica Neue"/>
                <a:cs typeface="Helvetica Neue"/>
              </a:defRPr>
            </a:pPr>
            <a:r>
              <a:rPr sz="1125" b="1">
                <a:solidFill>
                  <a:srgbClr val="AAB4C8"/>
                </a:solidFill>
                <a:latin typeface="Helvetica Neue"/>
                <a:ea typeface="Helvetica Neue"/>
                <a:cs typeface="Helvetica Neue"/>
              </a:rPr>
              <a:t>30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71AC885C-D64C-4DEB-A938-8CB77968BD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1809750"/>
            <a:ext cx="6572250" cy="3714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51D3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ECE0035A-8F07-4882-8972-B5E33053A4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2152650"/>
            <a:ext cx="2095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56A8FF"/>
                </a:solidFill>
                <a:latin typeface="Helvetica Neue"/>
                <a:ea typeface="Helvetica Neue"/>
                <a:cs typeface="Helvetica Neue"/>
              </a:defRPr>
            </a:pPr>
            <a:r>
              <a:rPr sz="1800" b="1">
                <a:solidFill>
                  <a:srgbClr val="56A8FF"/>
                </a:solidFill>
                <a:latin typeface="Helvetica Neue"/>
                <a:ea typeface="Helvetica Neue"/>
                <a:cs typeface="Helvetica Neue"/>
              </a:rPr>
              <a:t>动手完成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ED70254E-A159-4C0B-997F-B6EC1D4AD6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2743200"/>
            <a:ext cx="5810250" cy="1809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 b="0">
                <a:solidFill>
                  <a:srgbClr val="F7F8FC"/>
                </a:solidFill>
                <a:latin typeface="Helvetica Neue"/>
                <a:ea typeface="Helvetica Neue"/>
                <a:cs typeface="Helvetica Neue"/>
              </a:defRPr>
            </a:pPr>
            <a:r>
              <a:rPr sz="1800" b="0">
                <a:solidFill>
                  <a:srgbClr val="F7F8FC"/>
                </a:solidFill>
                <a:latin typeface="Helvetica Neue"/>
                <a:ea typeface="Helvetica Neue"/>
                <a:cs typeface="Helvetica Neue"/>
              </a:rPr>
              <a:t>演示你能从零创建仓库、提交两次，并说明每个文件夹的作用。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CA7B7C13-207B-4CAA-9628-1C807BC89D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0" y="1809750"/>
            <a:ext cx="4305300" cy="3714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F2A45"/>
          </a:solidFill>
          <a:ln xmlns:a="http://schemas.openxmlformats.org/drawingml/2006/main" w="9525">
            <a:solidFill>
              <a:srgbClr val="56A8FF"/>
            </a:solidFill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2151F626-D9F0-438B-B007-00252C2857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34300" y="2152650"/>
            <a:ext cx="2286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56A8FF"/>
                </a:solidFill>
                <a:latin typeface="Helvetica Neue"/>
                <a:ea typeface="Helvetica Neue"/>
                <a:cs typeface="Helvetica Neue"/>
              </a:defRPr>
            </a:pPr>
            <a:r>
              <a:rPr sz="1800" b="1">
                <a:solidFill>
                  <a:srgbClr val="56A8FF"/>
                </a:solidFill>
                <a:latin typeface="Helvetica Neue"/>
                <a:ea typeface="Helvetica Neue"/>
                <a:cs typeface="Helvetica Neue"/>
              </a:rPr>
              <a:t>验收条件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9B58770B-C9C2-407E-82F0-2E1EAE7126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72400" y="2847975"/>
            <a:ext cx="85725" cy="857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56A8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09D0E94B-C46B-4ADF-A681-04FD548443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48625" y="2762250"/>
            <a:ext cx="32385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425" b="0">
                <a:solidFill>
                  <a:srgbClr val="F7F8FC"/>
                </a:solidFill>
                <a:latin typeface="Helvetica Neue"/>
                <a:ea typeface="Helvetica Neue"/>
                <a:cs typeface="Helvetica Neue"/>
              </a:defRPr>
            </a:pPr>
            <a:r>
              <a:rPr sz="1425" b="0">
                <a:solidFill>
                  <a:srgbClr val="F7F8FC"/>
                </a:solidFill>
                <a:latin typeface="Helvetica Neue"/>
                <a:ea typeface="Helvetica Neue"/>
                <a:cs typeface="Helvetica Neue"/>
              </a:rPr>
              <a:t>可编译运行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F0B391DD-5CF1-4442-BE47-00BF08C5F7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72400" y="3467100"/>
            <a:ext cx="85725" cy="857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56A8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5D39E686-ACB5-4CE2-9CB7-812E48E1A1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48625" y="3381375"/>
            <a:ext cx="32385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425" b="0">
                <a:solidFill>
                  <a:srgbClr val="F7F8FC"/>
                </a:solidFill>
                <a:latin typeface="Helvetica Neue"/>
                <a:ea typeface="Helvetica Neue"/>
                <a:cs typeface="Helvetica Neue"/>
              </a:defRPr>
            </a:pPr>
            <a:r>
              <a:rPr sz="1425" b="0">
                <a:solidFill>
                  <a:srgbClr val="F7F8FC"/>
                </a:solidFill>
                <a:latin typeface="Helvetica Neue"/>
                <a:ea typeface="Helvetica Neue"/>
                <a:cs typeface="Helvetica Neue"/>
              </a:rPr>
              <a:t>命令顺序正确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41EC56CF-637F-435D-BDA2-385BD29411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72400" y="4086225"/>
            <a:ext cx="85725" cy="857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56A8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421B60E6-3542-43BF-9072-8DD1AE4803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48625" y="4000500"/>
            <a:ext cx="32385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425" b="0">
                <a:solidFill>
                  <a:srgbClr val="F7F8FC"/>
                </a:solidFill>
                <a:latin typeface="Helvetica Neue"/>
                <a:ea typeface="Helvetica Neue"/>
                <a:cs typeface="Helvetica Neue"/>
              </a:defRPr>
            </a:pPr>
            <a:r>
              <a:rPr sz="1425" b="0">
                <a:solidFill>
                  <a:srgbClr val="F7F8FC"/>
                </a:solidFill>
                <a:latin typeface="Helvetica Neue"/>
                <a:ea typeface="Helvetica Neue"/>
                <a:cs typeface="Helvetica Neue"/>
              </a:rPr>
              <a:t>提交内容确实不同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991FB1C4-40A9-409E-90EE-B697C748CC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72400" y="4705350"/>
            <a:ext cx="85725" cy="857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56A8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36AE2BD6-3FA5-4122-89B4-D09F21459D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48625" y="4619625"/>
            <a:ext cx="32385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425" b="0">
                <a:solidFill>
                  <a:srgbClr val="F7F8FC"/>
                </a:solidFill>
                <a:latin typeface="Helvetica Neue"/>
                <a:ea typeface="Helvetica Neue"/>
                <a:cs typeface="Helvetica Neue"/>
              </a:defRPr>
            </a:pPr>
            <a:r>
              <a:rPr sz="1425" b="0">
                <a:solidFill>
                  <a:srgbClr val="F7F8FC"/>
                </a:solidFill>
                <a:latin typeface="Helvetica Neue"/>
                <a:ea typeface="Helvetica Neue"/>
                <a:cs typeface="Helvetica Neue"/>
              </a:rPr>
              <a:t>能回答“暂存区为什么存在”</a:t>
            </a:r>
          </a:p>
        </p:txBody>
      </p:sp>
    </p:spTree>
    <p:extLst>
      <p:ext uri="{BB962C8B-B14F-4D97-AF65-F5344CB8AC3E}">
        <p14:creationId xmlns:p14="http://schemas.microsoft.com/office/powerpoint/2010/main" val="445949292"/>
      </p:ext>
    </p:extLst>
  </p:cSld>
</p:sld>
</file>

<file path=ppt/slides/slide4.xml><?xml version="1.0" encoding="utf-8"?>
<p:sld xmlns:p="http://schemas.openxmlformats.org/presentationml/2006/main">
  <p:cSld>
    <p:bg>
      <p:bgPr>
        <a:solidFill xmlns:a="http://schemas.openxmlformats.org/drawingml/2006/main">
          <a:srgbClr val="0B1020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4984BE05-D5FC-4F76-ADA1-D0AA9E97B0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342900"/>
            <a:ext cx="112776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56A8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8B512CB8-5EF0-4F87-B2F5-3F33038580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533400"/>
            <a:ext cx="6667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AAB4C8"/>
                </a:solidFill>
                <a:latin typeface="Helvetica Neue"/>
                <a:ea typeface="Helvetica Neue"/>
                <a:cs typeface="Helvetica Neue"/>
              </a:defRPr>
            </a:pPr>
            <a:r>
              <a:rPr sz="1125" b="1">
                <a:solidFill>
                  <a:srgbClr val="AAB4C8"/>
                </a:solidFill>
                <a:latin typeface="Helvetica Neue"/>
                <a:ea typeface="Helvetica Neue"/>
                <a:cs typeface="Helvetica Neue"/>
              </a:rPr>
              <a:t>2026 新生暑期技术实践培训 · 第 6 讲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59AF2A48-6A7A-4382-BFB6-35E215BC02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933450"/>
            <a:ext cx="10763250" cy="523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850" b="1">
                <a:solidFill>
                  <a:srgbClr val="F7F8FC"/>
                </a:solidFill>
                <a:latin typeface="Helvetica Neue"/>
                <a:ea typeface="Helvetica Neue"/>
                <a:cs typeface="Helvetica Neue"/>
              </a:defRPr>
            </a:pPr>
            <a:r>
              <a:rPr sz="2850" b="1">
                <a:solidFill>
                  <a:srgbClr val="F7F8FC"/>
                </a:solidFill>
                <a:latin typeface="Helvetica Neue"/>
                <a:ea typeface="Helvetica Neue"/>
                <a:cs typeface="Helvetica Neue"/>
              </a:rPr>
              <a:t>真实 Git 与本课模型：相似，但有意简化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F01ED70E-3287-48DC-A654-351BC534D7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0" y="6324600"/>
            <a:ext cx="571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AAB4C8"/>
                </a:solidFill>
                <a:latin typeface="Helvetica Neue"/>
                <a:ea typeface="Helvetica Neue"/>
                <a:cs typeface="Helvetica Neue"/>
              </a:defRPr>
            </a:pPr>
            <a:r>
              <a:rPr sz="1125" b="1">
                <a:solidFill>
                  <a:srgbClr val="AAB4C8"/>
                </a:solidFill>
                <a:latin typeface="Helvetica Neue"/>
                <a:ea typeface="Helvetica Neue"/>
                <a:cs typeface="Helvetica Neue"/>
              </a:rPr>
              <a:t>04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690F50B3-A35A-46E6-B07C-FCAAACA55B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1619250"/>
            <a:ext cx="106680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650" b="0">
                <a:solidFill>
                  <a:srgbClr val="AAB4C8"/>
                </a:solidFill>
                <a:latin typeface="Helvetica Neue"/>
                <a:ea typeface="Helvetica Neue"/>
                <a:cs typeface="Helvetica Neue"/>
              </a:defRPr>
            </a:pPr>
            <a:r>
              <a:rPr sz="1650" b="0">
                <a:solidFill>
                  <a:srgbClr val="AAB4C8"/>
                </a:solidFill>
                <a:latin typeface="Helvetica Neue"/>
                <a:ea typeface="Helvetica Neue"/>
                <a:cs typeface="Helvetica Neue"/>
              </a:rPr>
              <a:t>理解概念比复制格式重要；我们不读取真实 .git。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59AB6BA5-BC8B-4E3B-94DD-29F68B108C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" y="2362200"/>
            <a:ext cx="4953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56A8FF"/>
                </a:solidFill>
                <a:latin typeface="Helvetica Neue"/>
                <a:ea typeface="Helvetica Neue"/>
                <a:cs typeface="Helvetica Neue"/>
              </a:defRPr>
            </a:pPr>
            <a:r>
              <a:rPr sz="1350" b="1">
                <a:solidFill>
                  <a:srgbClr val="56A8FF"/>
                </a:solidFill>
                <a:latin typeface="Helvetica Neue"/>
                <a:ea typeface="Helvetica Neue"/>
                <a:cs typeface="Helvetica Neue"/>
              </a:rPr>
              <a:t>01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51C76CD7-4A7A-4D8A-8E85-43EECA92B1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2324100"/>
            <a:ext cx="3714750" cy="333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75" b="1">
                <a:solidFill>
                  <a:srgbClr val="F7F8FC"/>
                </a:solidFill>
                <a:latin typeface="Helvetica Neue"/>
                <a:ea typeface="Helvetica Neue"/>
                <a:cs typeface="Helvetica Neue"/>
              </a:defRPr>
            </a:pPr>
            <a:r>
              <a:rPr sz="1875" b="1">
                <a:solidFill>
                  <a:srgbClr val="F7F8FC"/>
                </a:solidFill>
                <a:latin typeface="Helvetica Neue"/>
                <a:ea typeface="Helvetica Neue"/>
                <a:cs typeface="Helvetica Neue"/>
              </a:rPr>
              <a:t>真实 Git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B3A54FB8-7313-49D9-927C-21677A8435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2714625"/>
            <a:ext cx="9620250" cy="428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425" b="0">
                <a:solidFill>
                  <a:srgbClr val="AAB4C8"/>
                </a:solidFill>
                <a:latin typeface="Helvetica Neue"/>
                <a:ea typeface="Helvetica Neue"/>
                <a:cs typeface="Helvetica Neue"/>
              </a:defRPr>
            </a:pPr>
            <a:r>
              <a:rPr sz="1425" b="0">
                <a:solidFill>
                  <a:srgbClr val="AAB4C8"/>
                </a:solidFill>
                <a:latin typeface="Helvetica Neue"/>
                <a:ea typeface="Helvetica Neue"/>
                <a:cs typeface="Helvetica Neue"/>
              </a:rPr>
              <a:t>工作区 / index / objects / refs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209C9716-FA9F-4156-996C-328BA83C3C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" y="3362325"/>
            <a:ext cx="4953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56A8FF"/>
                </a:solidFill>
                <a:latin typeface="Helvetica Neue"/>
                <a:ea typeface="Helvetica Neue"/>
                <a:cs typeface="Helvetica Neue"/>
              </a:defRPr>
            </a:pPr>
            <a:r>
              <a:rPr sz="1350" b="1">
                <a:solidFill>
                  <a:srgbClr val="56A8FF"/>
                </a:solidFill>
                <a:latin typeface="Helvetica Neue"/>
                <a:ea typeface="Helvetica Neue"/>
                <a:cs typeface="Helvetica Neue"/>
              </a:rPr>
              <a:t>02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2B8EA043-8FA5-44BF-88E2-198B11E4C0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3324225"/>
            <a:ext cx="3714750" cy="333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75" b="1">
                <a:solidFill>
                  <a:srgbClr val="F7F8FC"/>
                </a:solidFill>
                <a:latin typeface="Helvetica Neue"/>
                <a:ea typeface="Helvetica Neue"/>
                <a:cs typeface="Helvetica Neue"/>
              </a:defRPr>
            </a:pPr>
            <a:r>
              <a:rPr sz="1875" b="1">
                <a:solidFill>
                  <a:srgbClr val="F7F8FC"/>
                </a:solidFill>
                <a:latin typeface="Helvetica Neue"/>
                <a:ea typeface="Helvetica Neue"/>
                <a:cs typeface="Helvetica Neue"/>
              </a:rPr>
              <a:t>迷你 Git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1A2D33E4-474F-48BD-8E84-2F39720DD1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3714750"/>
            <a:ext cx="9620250" cy="428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425" b="0">
                <a:solidFill>
                  <a:srgbClr val="AAB4C8"/>
                </a:solidFill>
                <a:latin typeface="Helvetica Neue"/>
                <a:ea typeface="Helvetica Neue"/>
                <a:cs typeface="Helvetica Neue"/>
              </a:defRPr>
            </a:pPr>
            <a:r>
              <a:rPr sz="1425" b="0">
                <a:solidFill>
                  <a:srgbClr val="AAB4C8"/>
                </a:solidFill>
                <a:latin typeface="Helvetica Neue"/>
                <a:ea typeface="Helvetica Neue"/>
                <a:cs typeface="Helvetica Neue"/>
              </a:rPr>
              <a:t>文件夹 / stage / commits / HEAD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3C1982FF-7C55-47E6-A4F8-2000FCFEB7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" y="4362450"/>
            <a:ext cx="4953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56A8FF"/>
                </a:solidFill>
                <a:latin typeface="Helvetica Neue"/>
                <a:ea typeface="Helvetica Neue"/>
                <a:cs typeface="Helvetica Neue"/>
              </a:defRPr>
            </a:pPr>
            <a:r>
              <a:rPr sz="1350" b="1">
                <a:solidFill>
                  <a:srgbClr val="56A8FF"/>
                </a:solidFill>
                <a:latin typeface="Helvetica Neue"/>
                <a:ea typeface="Helvetica Neue"/>
                <a:cs typeface="Helvetica Neue"/>
              </a:rPr>
              <a:t>03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8DFE612D-65BE-4B2C-9911-9288F1EF42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4324350"/>
            <a:ext cx="3714750" cy="333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75" b="1">
                <a:solidFill>
                  <a:srgbClr val="F7F8FC"/>
                </a:solidFill>
                <a:latin typeface="Helvetica Neue"/>
                <a:ea typeface="Helvetica Neue"/>
                <a:cs typeface="Helvetica Neue"/>
              </a:defRPr>
            </a:pPr>
            <a:r>
              <a:rPr sz="1875" b="1">
                <a:solidFill>
                  <a:srgbClr val="F7F8FC"/>
                </a:solidFill>
                <a:latin typeface="Helvetica Neue"/>
                <a:ea typeface="Helvetica Neue"/>
                <a:cs typeface="Helvetica Neue"/>
              </a:rPr>
              <a:t>真实 Git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54A90B78-6AD9-40AD-B033-BCE4DAF5B2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4714875"/>
            <a:ext cx="9620250" cy="428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425" b="0">
                <a:solidFill>
                  <a:srgbClr val="AAB4C8"/>
                </a:solidFill>
                <a:latin typeface="Helvetica Neue"/>
                <a:ea typeface="Helvetica Neue"/>
                <a:cs typeface="Helvetica Neue"/>
              </a:defRPr>
            </a:pPr>
            <a:r>
              <a:rPr sz="1425" b="0">
                <a:solidFill>
                  <a:srgbClr val="AAB4C8"/>
                </a:solidFill>
                <a:latin typeface="Helvetica Neue"/>
                <a:ea typeface="Helvetica Neue"/>
                <a:cs typeface="Helvetica Neue"/>
              </a:rPr>
              <a:t>对象按哈希存储、可高效去重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420A25B7-23AC-4328-B0AC-A30D6E1CE2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" y="5362575"/>
            <a:ext cx="4953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56A8FF"/>
                </a:solidFill>
                <a:latin typeface="Helvetica Neue"/>
                <a:ea typeface="Helvetica Neue"/>
                <a:cs typeface="Helvetica Neue"/>
              </a:defRPr>
            </a:pPr>
            <a:r>
              <a:rPr sz="1350" b="1">
                <a:solidFill>
                  <a:srgbClr val="56A8FF"/>
                </a:solidFill>
                <a:latin typeface="Helvetica Neue"/>
                <a:ea typeface="Helvetica Neue"/>
                <a:cs typeface="Helvetica Neue"/>
              </a:rPr>
              <a:t>04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6323FC96-1FB2-4535-B3D7-E038AC338D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5324475"/>
            <a:ext cx="3714750" cy="333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75" b="1">
                <a:solidFill>
                  <a:srgbClr val="F7F8FC"/>
                </a:solidFill>
                <a:latin typeface="Helvetica Neue"/>
                <a:ea typeface="Helvetica Neue"/>
                <a:cs typeface="Helvetica Neue"/>
              </a:defRPr>
            </a:pPr>
            <a:r>
              <a:rPr sz="1875" b="1">
                <a:solidFill>
                  <a:srgbClr val="F7F8FC"/>
                </a:solidFill>
                <a:latin typeface="Helvetica Neue"/>
                <a:ea typeface="Helvetica Neue"/>
                <a:cs typeface="Helvetica Neue"/>
              </a:rPr>
              <a:t>迷你 Git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8B5DEF98-5722-4ECE-A813-2EFA136B2C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5715000"/>
            <a:ext cx="9620250" cy="428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425" b="0">
                <a:solidFill>
                  <a:srgbClr val="AAB4C8"/>
                </a:solidFill>
                <a:latin typeface="Helvetica Neue"/>
                <a:ea typeface="Helvetica Neue"/>
                <a:cs typeface="Helvetica Neue"/>
              </a:defRPr>
            </a:pPr>
            <a:r>
              <a:rPr sz="1425" b="0">
                <a:solidFill>
                  <a:srgbClr val="AAB4C8"/>
                </a:solidFill>
                <a:latin typeface="Helvetica Neue"/>
                <a:ea typeface="Helvetica Neue"/>
                <a:cs typeface="Helvetica Neue"/>
              </a:rPr>
              <a:t>按编号复制快照，便于阅读与调试</a:t>
            </a:r>
          </a:p>
        </p:txBody>
      </p:sp>
    </p:spTree>
    <p:extLst>
      <p:ext uri="{BB962C8B-B14F-4D97-AF65-F5344CB8AC3E}">
        <p14:creationId xmlns:p14="http://schemas.microsoft.com/office/powerpoint/2010/main" val="40340049"/>
      </p:ext>
    </p:extLst>
  </p:cSld>
</p:sld>
</file>

<file path=ppt/slides/slide5.xml><?xml version="1.0" encoding="utf-8"?>
<p:sld xmlns:p="http://schemas.openxmlformats.org/presentationml/2006/main">
  <p:cSld>
    <p:bg>
      <p:bgPr>
        <a:solidFill xmlns:a="http://schemas.openxmlformats.org/drawingml/2006/main">
          <a:srgbClr val="0B1020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D5ABD930-0CDD-4D7F-9E0F-DF723335BD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342900"/>
            <a:ext cx="112776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56A8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274AB8A2-0B70-4FE7-98A2-FCCE617DCB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533400"/>
            <a:ext cx="6667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AAB4C8"/>
                </a:solidFill>
                <a:latin typeface="Helvetica Neue"/>
                <a:ea typeface="Helvetica Neue"/>
                <a:cs typeface="Helvetica Neue"/>
              </a:defRPr>
            </a:pPr>
            <a:r>
              <a:rPr sz="1125" b="1">
                <a:solidFill>
                  <a:srgbClr val="AAB4C8"/>
                </a:solidFill>
                <a:latin typeface="Helvetica Neue"/>
                <a:ea typeface="Helvetica Neue"/>
                <a:cs typeface="Helvetica Neue"/>
              </a:rPr>
              <a:t>2026 新生暑期技术实践培训 · 第 6 讲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EE4F9960-798B-4561-A9FF-39FED878E2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933450"/>
            <a:ext cx="10763250" cy="523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850" b="1">
                <a:solidFill>
                  <a:srgbClr val="F7F8FC"/>
                </a:solidFill>
                <a:latin typeface="Helvetica Neue"/>
                <a:ea typeface="Helvetica Neue"/>
                <a:cs typeface="Helvetica Neue"/>
              </a:defRPr>
            </a:pPr>
            <a:r>
              <a:rPr sz="2850" b="1">
                <a:solidFill>
                  <a:srgbClr val="F7F8FC"/>
                </a:solidFill>
                <a:latin typeface="Helvetica Neue"/>
                <a:ea typeface="Helvetica Neue"/>
                <a:cs typeface="Helvetica Neue"/>
              </a:rPr>
              <a:t>.minigit 的最小文件结构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B00E9A66-735F-4D1C-9768-8ADFF87B5D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0" y="6324600"/>
            <a:ext cx="571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AAB4C8"/>
                </a:solidFill>
                <a:latin typeface="Helvetica Neue"/>
                <a:ea typeface="Helvetica Neue"/>
                <a:cs typeface="Helvetica Neue"/>
              </a:defRPr>
            </a:pPr>
            <a:r>
              <a:rPr sz="1125" b="1">
                <a:solidFill>
                  <a:srgbClr val="AAB4C8"/>
                </a:solidFill>
                <a:latin typeface="Helvetica Neue"/>
                <a:ea typeface="Helvetica Neue"/>
                <a:cs typeface="Helvetica Neue"/>
              </a:rPr>
              <a:t>05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19370222-ADCB-4EBC-B1AA-5FA8656FC2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1619250"/>
            <a:ext cx="106680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650" b="0">
                <a:solidFill>
                  <a:srgbClr val="AAB4C8"/>
                </a:solidFill>
                <a:latin typeface="Helvetica Neue"/>
                <a:ea typeface="Helvetica Neue"/>
                <a:cs typeface="Helvetica Neue"/>
              </a:defRPr>
            </a:pPr>
            <a:r>
              <a:rPr sz="1650" b="0">
                <a:solidFill>
                  <a:srgbClr val="AAB4C8"/>
                </a:solidFill>
                <a:latin typeface="Helvetica Neue"/>
                <a:ea typeface="Helvetica Neue"/>
                <a:cs typeface="Helvetica Neue"/>
              </a:rPr>
              <a:t>每一个文件都能用 Finder 或终端直接检查。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7055A64C-6C83-4FD0-AA53-B3147EC170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" y="2362200"/>
            <a:ext cx="4953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56A8FF"/>
                </a:solidFill>
                <a:latin typeface="Helvetica Neue"/>
                <a:ea typeface="Helvetica Neue"/>
                <a:cs typeface="Helvetica Neue"/>
              </a:defRPr>
            </a:pPr>
            <a:r>
              <a:rPr sz="1350" b="1">
                <a:solidFill>
                  <a:srgbClr val="56A8FF"/>
                </a:solidFill>
                <a:latin typeface="Helvetica Neue"/>
                <a:ea typeface="Helvetica Neue"/>
                <a:cs typeface="Helvetica Neue"/>
              </a:rPr>
              <a:t>01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B2E6BCEE-E351-4BDB-BDFC-A2F9084028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2324100"/>
            <a:ext cx="3714750" cy="333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75" b="1">
                <a:solidFill>
                  <a:srgbClr val="F7F8FC"/>
                </a:solidFill>
                <a:latin typeface="Helvetica Neue"/>
                <a:ea typeface="Helvetica Neue"/>
                <a:cs typeface="Helvetica Neue"/>
              </a:defRPr>
            </a:pPr>
            <a:r>
              <a:rPr sz="1875" b="1">
                <a:solidFill>
                  <a:srgbClr val="F7F8FC"/>
                </a:solidFill>
                <a:latin typeface="Helvetica Neue"/>
                <a:ea typeface="Helvetica Neue"/>
                <a:cs typeface="Helvetica Neue"/>
              </a:rPr>
              <a:t>.minigit/HEAD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7AC57759-2D62-4A02-9DC6-69A44A6F99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2714625"/>
            <a:ext cx="9620250" cy="428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425" b="0">
                <a:solidFill>
                  <a:srgbClr val="AAB4C8"/>
                </a:solidFill>
                <a:latin typeface="Helvetica Neue"/>
                <a:ea typeface="Helvetica Neue"/>
                <a:cs typeface="Helvetica Neue"/>
              </a:defRPr>
            </a:pPr>
            <a:r>
              <a:rPr sz="1425" b="0">
                <a:solidFill>
                  <a:srgbClr val="AAB4C8"/>
                </a:solidFill>
                <a:latin typeface="Helvetica Neue"/>
                <a:ea typeface="Helvetica Neue"/>
                <a:cs typeface="Helvetica Neue"/>
              </a:rPr>
              <a:t>记录最新提交编号，例如 0002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1B58DC6C-EC87-4A9B-843F-2D855B33E9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" y="3362325"/>
            <a:ext cx="4953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56A8FF"/>
                </a:solidFill>
                <a:latin typeface="Helvetica Neue"/>
                <a:ea typeface="Helvetica Neue"/>
                <a:cs typeface="Helvetica Neue"/>
              </a:defRPr>
            </a:pPr>
            <a:r>
              <a:rPr sz="1350" b="1">
                <a:solidFill>
                  <a:srgbClr val="56A8FF"/>
                </a:solidFill>
                <a:latin typeface="Helvetica Neue"/>
                <a:ea typeface="Helvetica Neue"/>
                <a:cs typeface="Helvetica Neue"/>
              </a:rPr>
              <a:t>02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41478232-CF35-4464-B645-8B01271FDD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3324225"/>
            <a:ext cx="3714750" cy="333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75" b="1">
                <a:solidFill>
                  <a:srgbClr val="F7F8FC"/>
                </a:solidFill>
                <a:latin typeface="Helvetica Neue"/>
                <a:ea typeface="Helvetica Neue"/>
                <a:cs typeface="Helvetica Neue"/>
              </a:defRPr>
            </a:pPr>
            <a:r>
              <a:rPr sz="1875" b="1">
                <a:solidFill>
                  <a:srgbClr val="F7F8FC"/>
                </a:solidFill>
                <a:latin typeface="Helvetica Neue"/>
                <a:ea typeface="Helvetica Neue"/>
                <a:cs typeface="Helvetica Neue"/>
              </a:rPr>
              <a:t>.minigit/stage/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7680DEF6-8131-403B-82E2-E7F7BE1070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3714750"/>
            <a:ext cx="9620250" cy="428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425" b="0">
                <a:solidFill>
                  <a:srgbClr val="AAB4C8"/>
                </a:solidFill>
                <a:latin typeface="Helvetica Neue"/>
                <a:ea typeface="Helvetica Neue"/>
                <a:cs typeface="Helvetica Neue"/>
              </a:defRPr>
            </a:pPr>
            <a:r>
              <a:rPr sz="1425" b="0">
                <a:solidFill>
                  <a:srgbClr val="AAB4C8"/>
                </a:solidFill>
                <a:latin typeface="Helvetica Neue"/>
                <a:ea typeface="Helvetica Neue"/>
                <a:cs typeface="Helvetica Neue"/>
              </a:rPr>
              <a:t>暂存本次想提交的文件副本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0F8BE802-80AE-48FD-8020-7D8759A889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" y="4362450"/>
            <a:ext cx="4953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56A8FF"/>
                </a:solidFill>
                <a:latin typeface="Helvetica Neue"/>
                <a:ea typeface="Helvetica Neue"/>
                <a:cs typeface="Helvetica Neue"/>
              </a:defRPr>
            </a:pPr>
            <a:r>
              <a:rPr sz="1350" b="1">
                <a:solidFill>
                  <a:srgbClr val="56A8FF"/>
                </a:solidFill>
                <a:latin typeface="Helvetica Neue"/>
                <a:ea typeface="Helvetica Neue"/>
                <a:cs typeface="Helvetica Neue"/>
              </a:rPr>
              <a:t>03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977B2BFC-49FB-4FA4-9CD2-8A0732DFBC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4324350"/>
            <a:ext cx="3714750" cy="333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75" b="1">
                <a:solidFill>
                  <a:srgbClr val="F7F8FC"/>
                </a:solidFill>
                <a:latin typeface="Helvetica Neue"/>
                <a:ea typeface="Helvetica Neue"/>
                <a:cs typeface="Helvetica Neue"/>
              </a:defRPr>
            </a:pPr>
            <a:r>
              <a:rPr sz="1875" b="1">
                <a:solidFill>
                  <a:srgbClr val="F7F8FC"/>
                </a:solidFill>
                <a:latin typeface="Helvetica Neue"/>
                <a:ea typeface="Helvetica Neue"/>
                <a:cs typeface="Helvetica Neue"/>
              </a:rPr>
              <a:t>.minigit/commits/0002/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D98D9044-2E2F-497D-A210-C90BA81412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4714875"/>
            <a:ext cx="9620250" cy="428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425" b="0">
                <a:solidFill>
                  <a:srgbClr val="AAB4C8"/>
                </a:solidFill>
                <a:latin typeface="Helvetica Neue"/>
                <a:ea typeface="Helvetica Neue"/>
                <a:cs typeface="Helvetica Neue"/>
              </a:defRPr>
            </a:pPr>
            <a:r>
              <a:rPr sz="1425" b="0">
                <a:solidFill>
                  <a:srgbClr val="AAB4C8"/>
                </a:solidFill>
                <a:latin typeface="Helvetica Neue"/>
                <a:ea typeface="Helvetica Neue"/>
                <a:cs typeface="Helvetica Neue"/>
              </a:rPr>
              <a:t>提交后的完整快照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CD0501CD-F039-4D42-974D-EC3D4B1344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" y="5362575"/>
            <a:ext cx="4953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56A8FF"/>
                </a:solidFill>
                <a:latin typeface="Helvetica Neue"/>
                <a:ea typeface="Helvetica Neue"/>
                <a:cs typeface="Helvetica Neue"/>
              </a:defRPr>
            </a:pPr>
            <a:r>
              <a:rPr sz="1350" b="1">
                <a:solidFill>
                  <a:srgbClr val="56A8FF"/>
                </a:solidFill>
                <a:latin typeface="Helvetica Neue"/>
                <a:ea typeface="Helvetica Neue"/>
                <a:cs typeface="Helvetica Neue"/>
              </a:rPr>
              <a:t>04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F6749422-6A1A-472F-BF8E-3FF5DFEFBC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5324475"/>
            <a:ext cx="3714750" cy="333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75" b="1">
                <a:solidFill>
                  <a:srgbClr val="F7F8FC"/>
                </a:solidFill>
                <a:latin typeface="Helvetica Neue"/>
                <a:ea typeface="Helvetica Neue"/>
                <a:cs typeface="Helvetica Neue"/>
              </a:defRPr>
            </a:pPr>
            <a:r>
              <a:rPr sz="1875" b="1">
                <a:solidFill>
                  <a:srgbClr val="F7F8FC"/>
                </a:solidFill>
                <a:latin typeface="Helvetica Neue"/>
                <a:ea typeface="Helvetica Neue"/>
                <a:cs typeface="Helvetica Neue"/>
              </a:rPr>
              <a:t>.minigit/history.txt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59A773C6-7BF7-4BA4-B262-62FCE719D4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5715000"/>
            <a:ext cx="9620250" cy="428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425" b="0">
                <a:solidFill>
                  <a:srgbClr val="AAB4C8"/>
                </a:solidFill>
                <a:latin typeface="Helvetica Neue"/>
                <a:ea typeface="Helvetica Neue"/>
                <a:cs typeface="Helvetica Neue"/>
              </a:defRPr>
            </a:pPr>
            <a:r>
              <a:rPr sz="1425" b="0">
                <a:solidFill>
                  <a:srgbClr val="AAB4C8"/>
                </a:solidFill>
                <a:latin typeface="Helvetica Neue"/>
                <a:ea typeface="Helvetica Neue"/>
                <a:cs typeface="Helvetica Neue"/>
              </a:rPr>
              <a:t>编号、消息、时间等提交记录</a:t>
            </a:r>
          </a:p>
        </p:txBody>
      </p:sp>
    </p:spTree>
    <p:extLst>
      <p:ext uri="{BB962C8B-B14F-4D97-AF65-F5344CB8AC3E}">
        <p14:creationId xmlns:p14="http://schemas.microsoft.com/office/powerpoint/2010/main" val="156551888"/>
      </p:ext>
    </p:extLst>
  </p:cSld>
</p:sld>
</file>

<file path=ppt/slides/slide6.xml><?xml version="1.0" encoding="utf-8"?>
<p:sld xmlns:p="http://schemas.openxmlformats.org/presentationml/2006/main">
  <p:cSld>
    <p:bg>
      <p:bgPr>
        <a:solidFill xmlns:a="http://schemas.openxmlformats.org/drawingml/2006/main">
          <a:srgbClr val="0B1020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ECF61958-9A4E-47DA-9327-0D82F94EA4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342900"/>
            <a:ext cx="112776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56A8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610433E3-B0C1-4AE7-925C-AC4A4CF193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533400"/>
            <a:ext cx="6667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AAB4C8"/>
                </a:solidFill>
                <a:latin typeface="Helvetica Neue"/>
                <a:ea typeface="Helvetica Neue"/>
                <a:cs typeface="Helvetica Neue"/>
              </a:defRPr>
            </a:pPr>
            <a:r>
              <a:rPr sz="1125" b="1">
                <a:solidFill>
                  <a:srgbClr val="AAB4C8"/>
                </a:solidFill>
                <a:latin typeface="Helvetica Neue"/>
                <a:ea typeface="Helvetica Neue"/>
                <a:cs typeface="Helvetica Neue"/>
              </a:rPr>
              <a:t>2026 新生暑期技术实践培训 · 第 6 讲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34753620-BD53-4682-93FE-CCC4364BF7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933450"/>
            <a:ext cx="10763250" cy="523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850" b="1">
                <a:solidFill>
                  <a:srgbClr val="F7F8FC"/>
                </a:solidFill>
                <a:latin typeface="Helvetica Neue"/>
                <a:ea typeface="Helvetica Neue"/>
                <a:cs typeface="Helvetica Neue"/>
              </a:defRPr>
            </a:pPr>
            <a:r>
              <a:rPr sz="2850" b="1">
                <a:solidFill>
                  <a:srgbClr val="F7F8FC"/>
                </a:solidFill>
                <a:latin typeface="Helvetica Neue"/>
                <a:ea typeface="Helvetica Neue"/>
                <a:cs typeface="Helvetica Neue"/>
              </a:rPr>
              <a:t>第一步：检查这里是不是一个仓库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F688AC29-2936-4D23-A474-A221D6E1DF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0" y="6324600"/>
            <a:ext cx="571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AAB4C8"/>
                </a:solidFill>
                <a:latin typeface="Helvetica Neue"/>
                <a:ea typeface="Helvetica Neue"/>
                <a:cs typeface="Helvetica Neue"/>
              </a:defRPr>
            </a:pPr>
            <a:r>
              <a:rPr sz="1125" b="1">
                <a:solidFill>
                  <a:srgbClr val="AAB4C8"/>
                </a:solidFill>
                <a:latin typeface="Helvetica Neue"/>
                <a:ea typeface="Helvetica Neue"/>
                <a:cs typeface="Helvetica Neue"/>
              </a:rPr>
              <a:t>06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C2A2CB4E-1E90-4AD0-9F6F-52DAB55EAE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1619250"/>
            <a:ext cx="106680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75" b="0">
                <a:solidFill>
                  <a:srgbClr val="AAB4C8"/>
                </a:solidFill>
                <a:latin typeface="Helvetica Neue"/>
                <a:ea typeface="Helvetica Neue"/>
                <a:cs typeface="Helvetica Neue"/>
              </a:defRPr>
            </a:pPr>
            <a:r>
              <a:rPr sz="1575" b="0">
                <a:solidFill>
                  <a:srgbClr val="AAB4C8"/>
                </a:solidFill>
                <a:latin typeface="Helvetica Neue"/>
                <a:ea typeface="Helvetica Neue"/>
                <a:cs typeface="Helvetica Neue"/>
              </a:rPr>
              <a:t>任何命令都从“找到 .minigit”开始。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B3DA2CF8-8EA4-46E2-B06A-9A58E2D19F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2209800"/>
            <a:ext cx="5810250" cy="390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51D3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78B4538D-6363-4467-A596-26F28AC962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457450"/>
            <a:ext cx="5619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C792EA"/>
                </a:solidFill>
                <a:latin typeface="Menlo"/>
                <a:ea typeface="Menlo"/>
                <a:cs typeface="Menlo"/>
              </a:defRPr>
            </a:pPr>
            <a:r>
              <a:rPr sz="1275" b="0">
                <a:solidFill>
                  <a:srgbClr val="C792EA"/>
                </a:solidFill>
                <a:latin typeface="Menlo"/>
                <a:ea typeface="Menlo"/>
                <a:cs typeface="Menlo"/>
              </a:rPr>
              <a:t>#include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0571F9AF-39E7-4527-BA03-A46CD3090A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70660" y="2457450"/>
            <a:ext cx="5619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E6EDF7"/>
                </a:solidFill>
                <a:latin typeface="Menlo"/>
                <a:ea typeface="Menlo"/>
                <a:cs typeface="Menlo"/>
              </a:defRPr>
            </a:pPr>
            <a:r>
              <a:rPr sz="1275" b="0">
                <a:solidFill>
                  <a:srgbClr val="E6EDF7"/>
                </a:solidFill>
                <a:latin typeface="Menlo"/>
                <a:ea typeface="Menlo"/>
                <a:cs typeface="Menlo"/>
              </a:rPr>
              <a:t> &lt;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EAC61503-C872-42A2-88E2-E7393D6A29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66875" y="2457450"/>
            <a:ext cx="5619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82AAFF"/>
                </a:solidFill>
                <a:latin typeface="Menlo"/>
                <a:ea typeface="Menlo"/>
                <a:cs typeface="Menlo"/>
              </a:defRPr>
            </a:pPr>
            <a:r>
              <a:rPr sz="1275" b="0">
                <a:solidFill>
                  <a:srgbClr val="82AAFF"/>
                </a:solidFill>
                <a:latin typeface="Menlo"/>
                <a:ea typeface="Menlo"/>
                <a:cs typeface="Menlo"/>
              </a:rPr>
              <a:t>filesystem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6DEF9464-96EE-4832-AE9E-D0B3F43C5C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47950" y="2457450"/>
            <a:ext cx="5619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E6EDF7"/>
                </a:solidFill>
                <a:latin typeface="Menlo"/>
                <a:ea typeface="Menlo"/>
                <a:cs typeface="Menlo"/>
              </a:defRPr>
            </a:pPr>
            <a:r>
              <a:rPr sz="1275" b="0">
                <a:solidFill>
                  <a:srgbClr val="E6EDF7"/>
                </a:solidFill>
                <a:latin typeface="Menlo"/>
                <a:ea typeface="Menlo"/>
                <a:cs typeface="Menlo"/>
              </a:rPr>
              <a:t>&gt;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ABEF6BAB-6D78-47CF-8860-BAA9D48FE2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733675"/>
            <a:ext cx="5619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C792EA"/>
                </a:solidFill>
                <a:latin typeface="Menlo"/>
                <a:ea typeface="Menlo"/>
                <a:cs typeface="Menlo"/>
              </a:defRPr>
            </a:pPr>
            <a:r>
              <a:rPr sz="1275" b="0">
                <a:solidFill>
                  <a:srgbClr val="C792EA"/>
                </a:solidFill>
                <a:latin typeface="Menlo"/>
                <a:ea typeface="Menlo"/>
                <a:cs typeface="Menlo"/>
              </a:rPr>
              <a:t>namespace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6B07849E-A037-43F0-92AF-8FBE713D79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68768" y="2733675"/>
            <a:ext cx="5619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E6EDF7"/>
                </a:solidFill>
                <a:latin typeface="Menlo"/>
                <a:ea typeface="Menlo"/>
                <a:cs typeface="Menlo"/>
              </a:defRPr>
            </a:pPr>
            <a:r>
              <a:rPr sz="1275" b="0">
                <a:solidFill>
                  <a:srgbClr val="E6EDF7"/>
                </a:solidFill>
                <a:latin typeface="Menlo"/>
                <a:ea typeface="Menlo"/>
                <a:cs typeface="Menlo"/>
              </a:rPr>
              <a:t> fs = std::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475F06A6-0C71-4751-ADB2-5B5FF27001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47950" y="2733675"/>
            <a:ext cx="5619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82AAFF"/>
                </a:solidFill>
                <a:latin typeface="Menlo"/>
                <a:ea typeface="Menlo"/>
                <a:cs typeface="Menlo"/>
              </a:defRPr>
            </a:pPr>
            <a:r>
              <a:rPr sz="1275" b="0">
                <a:solidFill>
                  <a:srgbClr val="82AAFF"/>
                </a:solidFill>
                <a:latin typeface="Menlo"/>
                <a:ea typeface="Menlo"/>
                <a:cs typeface="Menlo"/>
              </a:rPr>
              <a:t>filesystem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35EC3FCD-6966-49D7-AC0F-FFB447B119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29025" y="2733675"/>
            <a:ext cx="5619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E6EDF7"/>
                </a:solidFill>
                <a:latin typeface="Menlo"/>
                <a:ea typeface="Menlo"/>
                <a:cs typeface="Menlo"/>
              </a:defRPr>
            </a:pPr>
            <a:r>
              <a:rPr sz="1275" b="0">
                <a:solidFill>
                  <a:srgbClr val="E6EDF7"/>
                </a:solidFill>
                <a:latin typeface="Menlo"/>
                <a:ea typeface="Menlo"/>
                <a:cs typeface="Menlo"/>
              </a:rPr>
              <a:t>;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ED60B0AE-6DDA-4E9F-AA26-A842279AE4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286125"/>
            <a:ext cx="5619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82AAFF"/>
                </a:solidFill>
                <a:latin typeface="Menlo"/>
                <a:ea typeface="Menlo"/>
                <a:cs typeface="Menlo"/>
              </a:defRPr>
            </a:pPr>
            <a:r>
              <a:rPr sz="1275" b="0">
                <a:solidFill>
                  <a:srgbClr val="82AAFF"/>
                </a:solidFill>
                <a:latin typeface="Menlo"/>
                <a:ea typeface="Menlo"/>
                <a:cs typeface="Menlo"/>
              </a:rPr>
              <a:t>bool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F5F1ECF6-10FA-4BEA-8F36-34346B430B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78230" y="3286125"/>
            <a:ext cx="5619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E6EDF7"/>
                </a:solidFill>
                <a:latin typeface="Menlo"/>
                <a:ea typeface="Menlo"/>
                <a:cs typeface="Menlo"/>
              </a:defRPr>
            </a:pPr>
            <a:r>
              <a:rPr sz="1275" b="0">
                <a:solidFill>
                  <a:srgbClr val="E6EDF7"/>
                </a:solidFill>
                <a:latin typeface="Menlo"/>
                <a:ea typeface="Menlo"/>
                <a:cs typeface="Menlo"/>
              </a:rPr>
              <a:t> isRepo() {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D9CBDC20-7EEC-41B5-ACDB-B1D3D3B848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562350"/>
            <a:ext cx="5619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E6EDF7"/>
                </a:solidFill>
                <a:latin typeface="Menlo"/>
                <a:ea typeface="Menlo"/>
                <a:cs typeface="Menlo"/>
              </a:defRPr>
            </a:pPr>
            <a:r>
              <a:rPr sz="1275" b="0">
                <a:solidFill>
                  <a:srgbClr val="E6EDF7"/>
                </a:solidFill>
                <a:latin typeface="Menlo"/>
                <a:ea typeface="Menlo"/>
                <a:cs typeface="Menlo"/>
              </a:rPr>
              <a:t>  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9A2EC27A-AF2E-479F-A108-2480CCDDDA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2015" y="3562350"/>
            <a:ext cx="5619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C792EA"/>
                </a:solidFill>
                <a:latin typeface="Menlo"/>
                <a:ea typeface="Menlo"/>
                <a:cs typeface="Menlo"/>
              </a:defRPr>
            </a:pPr>
            <a:r>
              <a:rPr sz="1275" b="0">
                <a:solidFill>
                  <a:srgbClr val="C792EA"/>
                </a:solidFill>
                <a:latin typeface="Menlo"/>
                <a:ea typeface="Menlo"/>
                <a:cs typeface="Menlo"/>
              </a:rPr>
              <a:t>return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EC25DBF5-A1F1-440D-A769-5C027B8B2A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70660" y="3562350"/>
            <a:ext cx="5619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E6EDF7"/>
                </a:solidFill>
                <a:latin typeface="Menlo"/>
                <a:ea typeface="Menlo"/>
                <a:cs typeface="Menlo"/>
              </a:defRPr>
            </a:pPr>
            <a:r>
              <a:rPr sz="1275" b="0">
                <a:solidFill>
                  <a:srgbClr val="E6EDF7"/>
                </a:solidFill>
                <a:latin typeface="Menlo"/>
                <a:ea typeface="Menlo"/>
                <a:cs typeface="Menlo"/>
              </a:rPr>
              <a:t> fs::exists(".minigit")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2386232F-5829-4344-A318-42657071F9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838575"/>
            <a:ext cx="5619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E6EDF7"/>
                </a:solidFill>
                <a:latin typeface="Menlo"/>
                <a:ea typeface="Menlo"/>
                <a:cs typeface="Menlo"/>
              </a:defRPr>
            </a:pPr>
            <a:r>
              <a:rPr sz="1275" b="0">
                <a:solidFill>
                  <a:srgbClr val="E6EDF7"/>
                </a:solidFill>
                <a:latin typeface="Menlo"/>
                <a:ea typeface="Menlo"/>
                <a:cs typeface="Menlo"/>
              </a:rPr>
              <a:t>      &amp;&amp; fs::is_directory(".minigit");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59FCAF45-E01D-4A09-843C-F0EBF6F04F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114800"/>
            <a:ext cx="5619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E6EDF7"/>
                </a:solidFill>
                <a:latin typeface="Menlo"/>
                <a:ea typeface="Menlo"/>
                <a:cs typeface="Menlo"/>
              </a:defRPr>
            </a:pPr>
            <a:r>
              <a:rPr sz="1275" b="0">
                <a:solidFill>
                  <a:srgbClr val="E6EDF7"/>
                </a:solidFill>
                <a:latin typeface="Menlo"/>
                <a:ea typeface="Menlo"/>
                <a:cs typeface="Menlo"/>
              </a:rPr>
              <a:t>}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090A44E4-93FB-41AE-8B0E-5C9D610499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86550" y="2419350"/>
            <a:ext cx="85725" cy="857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56A8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F3DA3E37-0B7C-4453-9064-25EA1AAD7AA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34200" y="2324100"/>
            <a:ext cx="4476750" cy="4476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425" b="0">
                <a:solidFill>
                  <a:srgbClr val="F7F8FC"/>
                </a:solidFill>
                <a:latin typeface="Helvetica Neue"/>
                <a:ea typeface="Helvetica Neue"/>
                <a:cs typeface="Helvetica Neue"/>
              </a:defRPr>
            </a:pPr>
            <a:r>
              <a:rPr sz="1425" b="0">
                <a:solidFill>
                  <a:srgbClr val="F7F8FC"/>
                </a:solidFill>
                <a:latin typeface="Helvetica Neue"/>
                <a:ea typeface="Helvetica Neue"/>
                <a:cs typeface="Helvetica Neue"/>
              </a:rPr>
              <a:t>filesystem 负责目录与文件操作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33025BE5-376D-41F0-983F-4FBEBC5561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86550" y="3057525"/>
            <a:ext cx="85725" cy="857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56A8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B3708DBD-8763-4DE0-8A7C-CDA766798B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34200" y="2962275"/>
            <a:ext cx="4476750" cy="4476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425" b="0">
                <a:solidFill>
                  <a:srgbClr val="F7F8FC"/>
                </a:solidFill>
                <a:latin typeface="Helvetica Neue"/>
                <a:ea typeface="Helvetica Neue"/>
                <a:cs typeface="Helvetica Neue"/>
              </a:defRPr>
            </a:pPr>
            <a:r>
              <a:rPr sz="1425" b="0">
                <a:solidFill>
                  <a:srgbClr val="F7F8FC"/>
                </a:solidFill>
                <a:latin typeface="Helvetica Neue"/>
                <a:ea typeface="Helvetica Neue"/>
                <a:cs typeface="Helvetica Neue"/>
              </a:rPr>
              <a:t>exists 判断路径是否存在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56A888CD-F93D-4F0C-9958-D2E586F9AD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86550" y="3695700"/>
            <a:ext cx="85725" cy="857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56A8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4A83D74E-B181-46FC-A06B-8F1C23D7C4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34200" y="3600450"/>
            <a:ext cx="4476750" cy="4476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425" b="0">
                <a:solidFill>
                  <a:srgbClr val="F7F8FC"/>
                </a:solidFill>
                <a:latin typeface="Helvetica Neue"/>
                <a:ea typeface="Helvetica Neue"/>
                <a:cs typeface="Helvetica Neue"/>
              </a:defRPr>
            </a:pPr>
            <a:r>
              <a:rPr sz="1425" b="0">
                <a:solidFill>
                  <a:srgbClr val="F7F8FC"/>
                </a:solidFill>
                <a:latin typeface="Helvetica Neue"/>
                <a:ea typeface="Helvetica Neue"/>
                <a:cs typeface="Helvetica Neue"/>
              </a:rPr>
              <a:t>is_directory 避免同名普通文件</a:t>
            </a:r>
          </a:p>
        </p:txBody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EFE9AF0C-9965-43BB-B446-47487D85F5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86550" y="4333875"/>
            <a:ext cx="85725" cy="857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56A8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F57C7B22-E38D-4994-A153-E8C9039C0F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34200" y="4238625"/>
            <a:ext cx="4476750" cy="4476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425" b="0">
                <a:solidFill>
                  <a:srgbClr val="F7F8FC"/>
                </a:solidFill>
                <a:latin typeface="Helvetica Neue"/>
                <a:ea typeface="Helvetica Neue"/>
                <a:cs typeface="Helvetica Neue"/>
              </a:defRPr>
            </a:pPr>
            <a:r>
              <a:rPr sz="1425" b="0">
                <a:solidFill>
                  <a:srgbClr val="F7F8FC"/>
                </a:solidFill>
                <a:latin typeface="Helvetica Neue"/>
                <a:ea typeface="Helvetica Neue"/>
                <a:cs typeface="Helvetica Neue"/>
              </a:rPr>
              <a:t>后续命令复用这个检查</a:t>
            </a:r>
          </a:p>
        </p:txBody>
      </p:sp>
    </p:spTree>
    <p:extLst>
      <p:ext uri="{BB962C8B-B14F-4D97-AF65-F5344CB8AC3E}">
        <p14:creationId xmlns:p14="http://schemas.microsoft.com/office/powerpoint/2010/main" val="78812446"/>
      </p:ext>
    </p:extLst>
  </p:cSld>
</p:sld>
</file>

<file path=ppt/slides/slide7.xml><?xml version="1.0" encoding="utf-8"?>
<p:sld xmlns:p="http://schemas.openxmlformats.org/presentationml/2006/main">
  <p:cSld>
    <p:bg>
      <p:bgPr>
        <a:solidFill xmlns:a="http://schemas.openxmlformats.org/drawingml/2006/main">
          <a:srgbClr val="0B1020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8DA782D6-4A8E-4FBF-8941-A408433B45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342900"/>
            <a:ext cx="112776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56A8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CF6275D2-EDE3-4350-8A68-CBB22869D4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533400"/>
            <a:ext cx="6667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AAB4C8"/>
                </a:solidFill>
                <a:latin typeface="Helvetica Neue"/>
                <a:ea typeface="Helvetica Neue"/>
                <a:cs typeface="Helvetica Neue"/>
              </a:defRPr>
            </a:pPr>
            <a:r>
              <a:rPr sz="1125" b="1">
                <a:solidFill>
                  <a:srgbClr val="AAB4C8"/>
                </a:solidFill>
                <a:latin typeface="Helvetica Neue"/>
                <a:ea typeface="Helvetica Neue"/>
                <a:cs typeface="Helvetica Neue"/>
              </a:rPr>
              <a:t>2026 新生暑期技术实践培训 · 第 6 讲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426E8797-1B11-4176-83C7-5859F4E947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933450"/>
            <a:ext cx="10763250" cy="523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850" b="1">
                <a:solidFill>
                  <a:srgbClr val="F7F8FC"/>
                </a:solidFill>
                <a:latin typeface="Helvetica Neue"/>
                <a:ea typeface="Helvetica Neue"/>
                <a:cs typeface="Helvetica Neue"/>
              </a:defRPr>
            </a:pPr>
            <a:r>
              <a:rPr sz="2850" b="1">
                <a:solidFill>
                  <a:srgbClr val="F7F8FC"/>
                </a:solidFill>
                <a:latin typeface="Helvetica Neue"/>
                <a:ea typeface="Helvetica Neue"/>
                <a:cs typeface="Helvetica Neue"/>
              </a:rPr>
              <a:t>init：一次性创建仓库目录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09BA7028-60B8-45A7-9C94-2B2C6A59C9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0" y="6324600"/>
            <a:ext cx="571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AAB4C8"/>
                </a:solidFill>
                <a:latin typeface="Helvetica Neue"/>
                <a:ea typeface="Helvetica Neue"/>
                <a:cs typeface="Helvetica Neue"/>
              </a:defRPr>
            </a:pPr>
            <a:r>
              <a:rPr sz="1125" b="1">
                <a:solidFill>
                  <a:srgbClr val="AAB4C8"/>
                </a:solidFill>
                <a:latin typeface="Helvetica Neue"/>
                <a:ea typeface="Helvetica Neue"/>
                <a:cs typeface="Helvetica Neue"/>
              </a:rPr>
              <a:t>07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D2D7A355-0726-4532-983A-6D3F928C9A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1619250"/>
            <a:ext cx="106680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75" b="0">
                <a:solidFill>
                  <a:srgbClr val="AAB4C8"/>
                </a:solidFill>
                <a:latin typeface="Helvetica Neue"/>
                <a:ea typeface="Helvetica Neue"/>
                <a:cs typeface="Helvetica Neue"/>
              </a:defRPr>
            </a:pPr>
            <a:r>
              <a:rPr sz="1575" b="0">
                <a:solidFill>
                  <a:srgbClr val="AAB4C8"/>
                </a:solidFill>
                <a:latin typeface="Helvetica Neue"/>
                <a:ea typeface="Helvetica Neue"/>
                <a:cs typeface="Helvetica Neue"/>
              </a:rPr>
              <a:t>create_directories 可创建多层目录。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DE6AA55E-9B5C-4AE4-99BA-48C93ABF68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2209800"/>
            <a:ext cx="5810250" cy="390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51D3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5648C432-E8A9-4FD1-AAB5-3440063084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457450"/>
            <a:ext cx="5619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82AAFF"/>
                </a:solidFill>
                <a:latin typeface="Menlo"/>
                <a:ea typeface="Menlo"/>
                <a:cs typeface="Menlo"/>
              </a:defRPr>
            </a:pPr>
            <a:r>
              <a:rPr sz="1275" b="0">
                <a:solidFill>
                  <a:srgbClr val="82AAFF"/>
                </a:solidFill>
                <a:latin typeface="Menlo"/>
                <a:ea typeface="Menlo"/>
                <a:cs typeface="Menlo"/>
              </a:rPr>
              <a:t>void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D07B4B58-2DD8-48DA-8CFB-7D2D71569C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78230" y="2457450"/>
            <a:ext cx="5619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E6EDF7"/>
                </a:solidFill>
                <a:latin typeface="Menlo"/>
                <a:ea typeface="Menlo"/>
                <a:cs typeface="Menlo"/>
              </a:defRPr>
            </a:pPr>
            <a:r>
              <a:rPr sz="1275" b="0">
                <a:solidFill>
                  <a:srgbClr val="E6EDF7"/>
                </a:solidFill>
                <a:latin typeface="Menlo"/>
                <a:ea typeface="Menlo"/>
                <a:cs typeface="Menlo"/>
              </a:rPr>
              <a:t> initRepo() {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B3D5A6ED-D3C5-4096-8D45-87346A5A56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733675"/>
            <a:ext cx="5619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E6EDF7"/>
                </a:solidFill>
                <a:latin typeface="Menlo"/>
                <a:ea typeface="Menlo"/>
                <a:cs typeface="Menlo"/>
              </a:defRPr>
            </a:pPr>
            <a:r>
              <a:rPr sz="1275" b="0">
                <a:solidFill>
                  <a:srgbClr val="E6EDF7"/>
                </a:solidFill>
                <a:latin typeface="Menlo"/>
                <a:ea typeface="Menlo"/>
                <a:cs typeface="Menlo"/>
              </a:rPr>
              <a:t>  fs::create_directories(".minigit/stage");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DFC32AE3-546F-436F-800A-3ED7E21923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009900"/>
            <a:ext cx="5619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E6EDF7"/>
                </a:solidFill>
                <a:latin typeface="Menlo"/>
                <a:ea typeface="Menlo"/>
                <a:cs typeface="Menlo"/>
              </a:defRPr>
            </a:pPr>
            <a:r>
              <a:rPr sz="1275" b="0">
                <a:solidFill>
                  <a:srgbClr val="E6EDF7"/>
                </a:solidFill>
                <a:latin typeface="Menlo"/>
                <a:ea typeface="Menlo"/>
                <a:cs typeface="Menlo"/>
              </a:rPr>
              <a:t>  fs::create_directories(".minigit/commits");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30C28064-D40C-46AD-9D08-C08D021B0A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286125"/>
            <a:ext cx="5619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E6EDF7"/>
                </a:solidFill>
                <a:latin typeface="Menlo"/>
                <a:ea typeface="Menlo"/>
                <a:cs typeface="Menlo"/>
              </a:defRPr>
            </a:pPr>
            <a:r>
              <a:rPr sz="1275" b="0">
                <a:solidFill>
                  <a:srgbClr val="E6EDF7"/>
                </a:solidFill>
                <a:latin typeface="Menlo"/>
                <a:ea typeface="Menlo"/>
                <a:cs typeface="Menlo"/>
              </a:rPr>
              <a:t>  std::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DEBA4C82-7DBD-46D4-B170-EC735DCEF8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72553" y="3286125"/>
            <a:ext cx="5619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82AAFF"/>
                </a:solidFill>
                <a:latin typeface="Menlo"/>
                <a:ea typeface="Menlo"/>
                <a:cs typeface="Menlo"/>
              </a:defRPr>
            </a:pPr>
            <a:r>
              <a:rPr sz="1275" b="0">
                <a:solidFill>
                  <a:srgbClr val="82AAFF"/>
                </a:solidFill>
                <a:latin typeface="Menlo"/>
                <a:ea typeface="Menlo"/>
                <a:cs typeface="Menlo"/>
              </a:rPr>
              <a:t>ofstream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D793038B-F482-451D-9428-DAE8F30EB3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157413" y="3286125"/>
            <a:ext cx="5619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E6EDF7"/>
                </a:solidFill>
                <a:latin typeface="Menlo"/>
                <a:ea typeface="Menlo"/>
                <a:cs typeface="Menlo"/>
              </a:defRPr>
            </a:pPr>
            <a:r>
              <a:rPr sz="1275" b="0">
                <a:solidFill>
                  <a:srgbClr val="E6EDF7"/>
                </a:solidFill>
                <a:latin typeface="Menlo"/>
                <a:ea typeface="Menlo"/>
                <a:cs typeface="Menlo"/>
              </a:rPr>
              <a:t> head(".minigit/HEAD");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D1454E32-2E80-4E52-9D13-C1AC67BFAD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562350"/>
            <a:ext cx="5619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E6EDF7"/>
                </a:solidFill>
                <a:latin typeface="Menlo"/>
                <a:ea typeface="Menlo"/>
                <a:cs typeface="Menlo"/>
              </a:defRPr>
            </a:pPr>
            <a:r>
              <a:rPr sz="1275" b="0">
                <a:solidFill>
                  <a:srgbClr val="E6EDF7"/>
                </a:solidFill>
                <a:latin typeface="Menlo"/>
                <a:ea typeface="Menlo"/>
                <a:cs typeface="Menlo"/>
              </a:rPr>
              <a:t>  head &lt;&lt; "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251EA64A-9F79-4A91-B580-2A17633476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764983" y="3562350"/>
            <a:ext cx="5619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F78C6C"/>
                </a:solidFill>
                <a:latin typeface="Menlo"/>
                <a:ea typeface="Menlo"/>
                <a:cs typeface="Menlo"/>
              </a:defRPr>
            </a:pPr>
            <a:r>
              <a:rPr sz="1275" b="0">
                <a:solidFill>
                  <a:srgbClr val="F78C6C"/>
                </a:solidFill>
                <a:latin typeface="Menlo"/>
                <a:ea typeface="Menlo"/>
                <a:cs typeface="Menlo"/>
              </a:rPr>
              <a:t>0000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4F150349-2849-45FF-91A3-88E47FFF25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157413" y="3562350"/>
            <a:ext cx="5619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E6EDF7"/>
                </a:solidFill>
                <a:latin typeface="Menlo"/>
                <a:ea typeface="Menlo"/>
                <a:cs typeface="Menlo"/>
              </a:defRPr>
            </a:pPr>
            <a:r>
              <a:rPr sz="1275" b="0">
                <a:solidFill>
                  <a:srgbClr val="E6EDF7"/>
                </a:solidFill>
                <a:latin typeface="Menlo"/>
                <a:ea typeface="Menlo"/>
                <a:cs typeface="Menlo"/>
              </a:rPr>
              <a:t>\n";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567EC445-1278-4446-BEA6-C9AFA63AC7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838575"/>
            <a:ext cx="5619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E6EDF7"/>
                </a:solidFill>
                <a:latin typeface="Menlo"/>
                <a:ea typeface="Menlo"/>
                <a:cs typeface="Menlo"/>
              </a:defRPr>
            </a:pPr>
            <a:r>
              <a:rPr sz="1275" b="0">
                <a:solidFill>
                  <a:srgbClr val="E6EDF7"/>
                </a:solidFill>
                <a:latin typeface="Menlo"/>
                <a:ea typeface="Menlo"/>
                <a:cs typeface="Menlo"/>
              </a:rPr>
              <a:t>  std::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4F52FF60-7DF3-4DA6-95A4-96F77E2BAE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72553" y="3838575"/>
            <a:ext cx="5619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82AAFF"/>
                </a:solidFill>
                <a:latin typeface="Menlo"/>
                <a:ea typeface="Menlo"/>
                <a:cs typeface="Menlo"/>
              </a:defRPr>
            </a:pPr>
            <a:r>
              <a:rPr sz="1275" b="0">
                <a:solidFill>
                  <a:srgbClr val="82AAFF"/>
                </a:solidFill>
                <a:latin typeface="Menlo"/>
                <a:ea typeface="Menlo"/>
                <a:cs typeface="Menlo"/>
              </a:rPr>
              <a:t>ofstream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4C103095-DDC4-4A2D-BFF3-834FBD67AA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157413" y="3838575"/>
            <a:ext cx="5619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E6EDF7"/>
                </a:solidFill>
                <a:latin typeface="Menlo"/>
                <a:ea typeface="Menlo"/>
                <a:cs typeface="Menlo"/>
              </a:defRPr>
            </a:pPr>
            <a:r>
              <a:rPr sz="1275" b="0">
                <a:solidFill>
                  <a:srgbClr val="E6EDF7"/>
                </a:solidFill>
                <a:latin typeface="Menlo"/>
                <a:ea typeface="Menlo"/>
                <a:cs typeface="Menlo"/>
              </a:rPr>
              <a:t> history(".minigit/history.txt");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FE2D85DD-83FA-4861-A92B-4E95FDFC09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114800"/>
            <a:ext cx="5619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E6EDF7"/>
                </a:solidFill>
                <a:latin typeface="Menlo"/>
                <a:ea typeface="Menlo"/>
                <a:cs typeface="Menlo"/>
              </a:defRPr>
            </a:pPr>
            <a:r>
              <a:rPr sz="1275" b="0">
                <a:solidFill>
                  <a:srgbClr val="E6EDF7"/>
                </a:solidFill>
                <a:latin typeface="Menlo"/>
                <a:ea typeface="Menlo"/>
                <a:cs typeface="Menlo"/>
              </a:rPr>
              <a:t>  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C6E00F7A-1923-40FA-9C8B-70E6C7744F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2015" y="4114800"/>
            <a:ext cx="5619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82AAFF"/>
                </a:solidFill>
                <a:latin typeface="Menlo"/>
                <a:ea typeface="Menlo"/>
                <a:cs typeface="Menlo"/>
              </a:defRPr>
            </a:pPr>
            <a:r>
              <a:rPr sz="1275" b="0">
                <a:solidFill>
                  <a:srgbClr val="82AAFF"/>
                </a:solidFill>
                <a:latin typeface="Menlo"/>
                <a:ea typeface="Menlo"/>
                <a:cs typeface="Menlo"/>
              </a:rPr>
              <a:t>cout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0ED12D5C-D6A4-4A35-8C4E-8E26696412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74445" y="4114800"/>
            <a:ext cx="5619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E6EDF7"/>
                </a:solidFill>
                <a:latin typeface="Menlo"/>
                <a:ea typeface="Menlo"/>
                <a:cs typeface="Menlo"/>
              </a:defRPr>
            </a:pPr>
            <a:r>
              <a:rPr sz="1275" b="0">
                <a:solidFill>
                  <a:srgbClr val="E6EDF7"/>
                </a:solidFill>
                <a:latin typeface="Menlo"/>
                <a:ea typeface="Menlo"/>
                <a:cs typeface="Menlo"/>
              </a:rPr>
              <a:t> &lt;&lt; "已初始化迷你仓库\n";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9FDBC546-7C22-40EA-A80B-7F498BEC9E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391025"/>
            <a:ext cx="5619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E6EDF7"/>
                </a:solidFill>
                <a:latin typeface="Menlo"/>
                <a:ea typeface="Menlo"/>
                <a:cs typeface="Menlo"/>
              </a:defRPr>
            </a:pPr>
            <a:r>
              <a:rPr sz="1275" b="0">
                <a:solidFill>
                  <a:srgbClr val="E6EDF7"/>
                </a:solidFill>
                <a:latin typeface="Menlo"/>
                <a:ea typeface="Menlo"/>
                <a:cs typeface="Menlo"/>
              </a:rPr>
              <a:t>}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D677000B-6256-4A58-9BDE-C3512D3A6A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86550" y="2419350"/>
            <a:ext cx="85725" cy="857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56A8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BE6CC578-8082-4DA7-A547-F2F0A38EED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34200" y="2324100"/>
            <a:ext cx="4476750" cy="4476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425" b="0">
                <a:solidFill>
                  <a:srgbClr val="F7F8FC"/>
                </a:solidFill>
                <a:latin typeface="Helvetica Neue"/>
                <a:ea typeface="Helvetica Neue"/>
                <a:cs typeface="Helvetica Neue"/>
              </a:defRPr>
            </a:pPr>
            <a:r>
              <a:rPr sz="1425" b="0">
                <a:solidFill>
                  <a:srgbClr val="F7F8FC"/>
                </a:solidFill>
                <a:latin typeface="Helvetica Neue"/>
                <a:ea typeface="Helvetica Neue"/>
                <a:cs typeface="Helvetica Neue"/>
              </a:rPr>
              <a:t>目录结构是我们持久化状态的基础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D311C285-BD7F-4FDE-88F3-DDCB688BBD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86550" y="3057525"/>
            <a:ext cx="85725" cy="857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56A8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91ECAA2A-B129-4B3E-ACEA-72266B60BA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34200" y="2962275"/>
            <a:ext cx="4476750" cy="4476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425" b="0">
                <a:solidFill>
                  <a:srgbClr val="F7F8FC"/>
                </a:solidFill>
                <a:latin typeface="Helvetica Neue"/>
                <a:ea typeface="Helvetica Neue"/>
                <a:cs typeface="Helvetica Neue"/>
              </a:defRPr>
            </a:pPr>
            <a:r>
              <a:rPr sz="1425" b="0">
                <a:solidFill>
                  <a:srgbClr val="F7F8FC"/>
                </a:solidFill>
                <a:latin typeface="Helvetica Neue"/>
                <a:ea typeface="Helvetica Neue"/>
                <a:cs typeface="Helvetica Neue"/>
              </a:rPr>
              <a:t>HEAD 的 0000 表示还没有提交</a:t>
            </a:r>
          </a:p>
        </p:txBody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C188AC4A-75F0-4226-BBC8-E578FE2DD0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86550" y="3695700"/>
            <a:ext cx="85725" cy="857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56A8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C8814AC6-94CC-4757-A2D0-C246414BC1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34200" y="3600450"/>
            <a:ext cx="4476750" cy="4476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425" b="0">
                <a:solidFill>
                  <a:srgbClr val="F7F8FC"/>
                </a:solidFill>
                <a:latin typeface="Helvetica Neue"/>
                <a:ea typeface="Helvetica Neue"/>
                <a:cs typeface="Helvetica Neue"/>
              </a:defRPr>
            </a:pPr>
            <a:r>
              <a:rPr sz="1425" b="0">
                <a:solidFill>
                  <a:srgbClr val="F7F8FC"/>
                </a:solidFill>
                <a:latin typeface="Helvetica Neue"/>
                <a:ea typeface="Helvetica Neue"/>
                <a:cs typeface="Helvetica Neue"/>
              </a:rPr>
              <a:t>ofstream 创建或清空文本文件</a:t>
            </a:r>
          </a:p>
        </p:txBody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2D7475BD-68E7-4721-AA4E-30BD4170C5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86550" y="4333875"/>
            <a:ext cx="85725" cy="857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56A8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E156D9CA-A007-457B-A010-363DE2CE1B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34200" y="4238625"/>
            <a:ext cx="4476750" cy="4476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425" b="0">
                <a:solidFill>
                  <a:srgbClr val="F7F8FC"/>
                </a:solidFill>
                <a:latin typeface="Helvetica Neue"/>
                <a:ea typeface="Helvetica Neue"/>
                <a:cs typeface="Helvetica Neue"/>
              </a:defRPr>
            </a:pPr>
            <a:r>
              <a:rPr sz="1425" b="0">
                <a:solidFill>
                  <a:srgbClr val="F7F8FC"/>
                </a:solidFill>
                <a:latin typeface="Helvetica Neue"/>
                <a:ea typeface="Helvetica Neue"/>
                <a:cs typeface="Helvetica Neue"/>
              </a:rPr>
              <a:t>初始化不能悄悄覆盖已有仓库</a:t>
            </a:r>
          </a:p>
        </p:txBody>
      </p:sp>
    </p:spTree>
    <p:extLst>
      <p:ext uri="{BB962C8B-B14F-4D97-AF65-F5344CB8AC3E}">
        <p14:creationId xmlns:p14="http://schemas.microsoft.com/office/powerpoint/2010/main" val="1857397957"/>
      </p:ext>
    </p:extLst>
  </p:cSld>
</p:sld>
</file>

<file path=ppt/slides/slide8.xml><?xml version="1.0" encoding="utf-8"?>
<p:sld xmlns:p="http://schemas.openxmlformats.org/presentationml/2006/main">
  <p:cSld>
    <p:bg>
      <p:bgPr>
        <a:solidFill xmlns:a="http://schemas.openxmlformats.org/drawingml/2006/main">
          <a:srgbClr val="0B1020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B4B80876-54AA-4C84-81C7-AFF2475AAF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342900"/>
            <a:ext cx="112776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56A8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23F1C1ED-DBFA-451D-B664-22A07A9E97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533400"/>
            <a:ext cx="6667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AAB4C8"/>
                </a:solidFill>
                <a:latin typeface="Helvetica Neue"/>
                <a:ea typeface="Helvetica Neue"/>
                <a:cs typeface="Helvetica Neue"/>
              </a:defRPr>
            </a:pPr>
            <a:r>
              <a:rPr sz="1125" b="1">
                <a:solidFill>
                  <a:srgbClr val="AAB4C8"/>
                </a:solidFill>
                <a:latin typeface="Helvetica Neue"/>
                <a:ea typeface="Helvetica Neue"/>
                <a:cs typeface="Helvetica Neue"/>
              </a:rPr>
              <a:t>2026 新生暑期技术实践培训 · 第 6 讲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8F771789-8DFD-4CDC-A1E5-038DADD867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933450"/>
            <a:ext cx="10763250" cy="523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850" b="1">
                <a:solidFill>
                  <a:srgbClr val="F7F8FC"/>
                </a:solidFill>
                <a:latin typeface="Helvetica Neue"/>
                <a:ea typeface="Helvetica Neue"/>
                <a:cs typeface="Helvetica Neue"/>
              </a:defRPr>
            </a:pPr>
            <a:r>
              <a:rPr sz="2850" b="1">
                <a:solidFill>
                  <a:srgbClr val="F7F8FC"/>
                </a:solidFill>
                <a:latin typeface="Helvetica Neue"/>
                <a:ea typeface="Helvetica Neue"/>
                <a:cs typeface="Helvetica Neue"/>
              </a:rPr>
              <a:t>init 的保护：别误伤已有数据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A127C18E-C359-49D3-8659-403F4F66CB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0" y="6324600"/>
            <a:ext cx="571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AAB4C8"/>
                </a:solidFill>
                <a:latin typeface="Helvetica Neue"/>
                <a:ea typeface="Helvetica Neue"/>
                <a:cs typeface="Helvetica Neue"/>
              </a:defRPr>
            </a:pPr>
            <a:r>
              <a:rPr sz="1125" b="1">
                <a:solidFill>
                  <a:srgbClr val="AAB4C8"/>
                </a:solidFill>
                <a:latin typeface="Helvetica Neue"/>
                <a:ea typeface="Helvetica Neue"/>
                <a:cs typeface="Helvetica Neue"/>
              </a:rPr>
              <a:t>08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81917683-DB14-4007-8024-870B7439DE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1619250"/>
            <a:ext cx="106680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75" b="0">
                <a:solidFill>
                  <a:srgbClr val="AAB4C8"/>
                </a:solidFill>
                <a:latin typeface="Helvetica Neue"/>
                <a:ea typeface="Helvetica Neue"/>
                <a:cs typeface="Helvetica Neue"/>
              </a:defRPr>
            </a:pPr>
            <a:r>
              <a:rPr sz="1575" b="0">
                <a:solidFill>
                  <a:srgbClr val="AAB4C8"/>
                </a:solidFill>
                <a:latin typeface="Helvetica Neue"/>
                <a:ea typeface="Helvetica Neue"/>
                <a:cs typeface="Helvetica Neue"/>
              </a:rPr>
              <a:t>先判断，再创建；错误信息要能指导下一步。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09170235-4A20-439C-B97D-51A5D566AA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2209800"/>
            <a:ext cx="5810250" cy="390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51D3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D0D59FB5-8DCB-4F2A-9873-CDF607E715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457450"/>
            <a:ext cx="5619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82AAFF"/>
                </a:solidFill>
                <a:latin typeface="Menlo"/>
                <a:ea typeface="Menlo"/>
                <a:cs typeface="Menlo"/>
              </a:defRPr>
            </a:pPr>
            <a:r>
              <a:rPr sz="1275" b="0">
                <a:solidFill>
                  <a:srgbClr val="82AAFF"/>
                </a:solidFill>
                <a:latin typeface="Menlo"/>
                <a:ea typeface="Menlo"/>
                <a:cs typeface="Menlo"/>
              </a:rPr>
              <a:t>void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AD818BC4-F5DE-4AAB-B86D-3C9DA0527F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78230" y="2457450"/>
            <a:ext cx="5619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E6EDF7"/>
                </a:solidFill>
                <a:latin typeface="Menlo"/>
                <a:ea typeface="Menlo"/>
                <a:cs typeface="Menlo"/>
              </a:defRPr>
            </a:pPr>
            <a:r>
              <a:rPr sz="1275" b="0">
                <a:solidFill>
                  <a:srgbClr val="E6EDF7"/>
                </a:solidFill>
                <a:latin typeface="Menlo"/>
                <a:ea typeface="Menlo"/>
                <a:cs typeface="Menlo"/>
              </a:rPr>
              <a:t> initRepo() {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9793AA67-2860-4C2B-BEE5-D18A12BEAC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733675"/>
            <a:ext cx="5619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E6EDF7"/>
                </a:solidFill>
                <a:latin typeface="Menlo"/>
                <a:ea typeface="Menlo"/>
                <a:cs typeface="Menlo"/>
              </a:defRPr>
            </a:pPr>
            <a:r>
              <a:rPr sz="1275" b="0">
                <a:solidFill>
                  <a:srgbClr val="E6EDF7"/>
                </a:solidFill>
                <a:latin typeface="Menlo"/>
                <a:ea typeface="Menlo"/>
                <a:cs typeface="Menlo"/>
              </a:rPr>
              <a:t>  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7E35279C-DF6F-4514-9805-12EBD23C37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2015" y="2733675"/>
            <a:ext cx="5619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C792EA"/>
                </a:solidFill>
                <a:latin typeface="Menlo"/>
                <a:ea typeface="Menlo"/>
                <a:cs typeface="Menlo"/>
              </a:defRPr>
            </a:pPr>
            <a:r>
              <a:rPr sz="1275" b="0">
                <a:solidFill>
                  <a:srgbClr val="C792EA"/>
                </a:solidFill>
                <a:latin typeface="Menlo"/>
                <a:ea typeface="Menlo"/>
                <a:cs typeface="Menlo"/>
              </a:rPr>
              <a:t>if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B0C1F0DE-36BC-472E-87C2-73CAD14EEE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78230" y="2733675"/>
            <a:ext cx="5619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E6EDF7"/>
                </a:solidFill>
                <a:latin typeface="Menlo"/>
                <a:ea typeface="Menlo"/>
                <a:cs typeface="Menlo"/>
              </a:defRPr>
            </a:pPr>
            <a:r>
              <a:rPr sz="1275" b="0">
                <a:solidFill>
                  <a:srgbClr val="E6EDF7"/>
                </a:solidFill>
                <a:latin typeface="Menlo"/>
                <a:ea typeface="Menlo"/>
                <a:cs typeface="Menlo"/>
              </a:rPr>
              <a:t> (fs::exists(".minigit")) {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8FAED7F5-DDFA-408F-8A9E-72EF50084B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009900"/>
            <a:ext cx="5619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E6EDF7"/>
                </a:solidFill>
                <a:latin typeface="Menlo"/>
                <a:ea typeface="Menlo"/>
                <a:cs typeface="Menlo"/>
              </a:defRPr>
            </a:pPr>
            <a:r>
              <a:rPr sz="1275" b="0">
                <a:solidFill>
                  <a:srgbClr val="E6EDF7"/>
                </a:solidFill>
                <a:latin typeface="Menlo"/>
                <a:ea typeface="Menlo"/>
                <a:cs typeface="Menlo"/>
              </a:rPr>
              <a:t>    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24B22117-E1D5-4D23-A873-6FC4428C58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78230" y="3009900"/>
            <a:ext cx="5619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82AAFF"/>
                </a:solidFill>
                <a:latin typeface="Menlo"/>
                <a:ea typeface="Menlo"/>
                <a:cs typeface="Menlo"/>
              </a:defRPr>
            </a:pPr>
            <a:r>
              <a:rPr sz="1275" b="0">
                <a:solidFill>
                  <a:srgbClr val="82AAFF"/>
                </a:solidFill>
                <a:latin typeface="Menlo"/>
                <a:ea typeface="Menlo"/>
                <a:cs typeface="Menlo"/>
              </a:rPr>
              <a:t>cout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DB9FB5AA-8F96-4162-A06A-985A6A0B91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70660" y="3009900"/>
            <a:ext cx="5619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E6EDF7"/>
                </a:solidFill>
                <a:latin typeface="Menlo"/>
                <a:ea typeface="Menlo"/>
                <a:cs typeface="Menlo"/>
              </a:defRPr>
            </a:pPr>
            <a:r>
              <a:rPr sz="1275" b="0">
                <a:solidFill>
                  <a:srgbClr val="E6EDF7"/>
                </a:solidFill>
                <a:latin typeface="Menlo"/>
                <a:ea typeface="Menlo"/>
                <a:cs typeface="Menlo"/>
              </a:rPr>
              <a:t> &lt;&lt; "这里已经是仓库\n";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8D7FA714-A601-4129-9D17-42763AD4D0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286125"/>
            <a:ext cx="5619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E6EDF7"/>
                </a:solidFill>
                <a:latin typeface="Menlo"/>
                <a:ea typeface="Menlo"/>
                <a:cs typeface="Menlo"/>
              </a:defRPr>
            </a:pPr>
            <a:r>
              <a:rPr sz="1275" b="0">
                <a:solidFill>
                  <a:srgbClr val="E6EDF7"/>
                </a:solidFill>
                <a:latin typeface="Menlo"/>
                <a:ea typeface="Menlo"/>
                <a:cs typeface="Menlo"/>
              </a:rPr>
              <a:t>    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F5D33365-A2C7-4905-88C6-C6FD4A2B66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78230" y="3286125"/>
            <a:ext cx="5619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C792EA"/>
                </a:solidFill>
                <a:latin typeface="Menlo"/>
                <a:ea typeface="Menlo"/>
                <a:cs typeface="Menlo"/>
              </a:defRPr>
            </a:pPr>
            <a:r>
              <a:rPr sz="1275" b="0">
                <a:solidFill>
                  <a:srgbClr val="C792EA"/>
                </a:solidFill>
                <a:latin typeface="Menlo"/>
                <a:ea typeface="Menlo"/>
                <a:cs typeface="Menlo"/>
              </a:rPr>
              <a:t>return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230370C2-BDEA-4FD1-BA6D-8C2EB81C5E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66875" y="3286125"/>
            <a:ext cx="5619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E6EDF7"/>
                </a:solidFill>
                <a:latin typeface="Menlo"/>
                <a:ea typeface="Menlo"/>
                <a:cs typeface="Menlo"/>
              </a:defRPr>
            </a:pPr>
            <a:r>
              <a:rPr sz="1275" b="0">
                <a:solidFill>
                  <a:srgbClr val="E6EDF7"/>
                </a:solidFill>
                <a:latin typeface="Menlo"/>
                <a:ea typeface="Menlo"/>
                <a:cs typeface="Menlo"/>
              </a:rPr>
              <a:t>;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F83B8CE4-8B18-456F-93F1-15BB043C37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562350"/>
            <a:ext cx="5619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E6EDF7"/>
                </a:solidFill>
                <a:latin typeface="Menlo"/>
                <a:ea typeface="Menlo"/>
                <a:cs typeface="Menlo"/>
              </a:defRPr>
            </a:pPr>
            <a:r>
              <a:rPr sz="1275" b="0">
                <a:solidFill>
                  <a:srgbClr val="E6EDF7"/>
                </a:solidFill>
                <a:latin typeface="Menlo"/>
                <a:ea typeface="Menlo"/>
                <a:cs typeface="Menlo"/>
              </a:rPr>
              <a:t>  }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7F4E704B-3BED-4D92-BD3C-9144707763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838575"/>
            <a:ext cx="5619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E6EDF7"/>
                </a:solidFill>
                <a:latin typeface="Menlo"/>
                <a:ea typeface="Menlo"/>
                <a:cs typeface="Menlo"/>
              </a:defRPr>
            </a:pPr>
            <a:r>
              <a:rPr sz="1275" b="0">
                <a:solidFill>
                  <a:srgbClr val="E6EDF7"/>
                </a:solidFill>
                <a:latin typeface="Menlo"/>
                <a:ea typeface="Menlo"/>
                <a:cs typeface="Menlo"/>
              </a:rPr>
              <a:t>  fs::create_directories(".minigit/stage");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36A41439-3E5D-421C-B767-B8649CFA11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114800"/>
            <a:ext cx="5619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E6EDF7"/>
                </a:solidFill>
                <a:latin typeface="Menlo"/>
                <a:ea typeface="Menlo"/>
                <a:cs typeface="Menlo"/>
              </a:defRPr>
            </a:pPr>
            <a:r>
              <a:rPr sz="1275" b="0">
                <a:solidFill>
                  <a:srgbClr val="E6EDF7"/>
                </a:solidFill>
                <a:latin typeface="Menlo"/>
                <a:ea typeface="Menlo"/>
                <a:cs typeface="Menlo"/>
              </a:rPr>
              <a:t>  fs::create_directories(".minigit/commits");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B53486B9-878C-44B4-AB2E-2911D1A880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391025"/>
            <a:ext cx="5619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E6EDF7"/>
                </a:solidFill>
                <a:latin typeface="Menlo"/>
                <a:ea typeface="Menlo"/>
                <a:cs typeface="Menlo"/>
              </a:defRPr>
            </a:pPr>
            <a:r>
              <a:rPr sz="1275" b="0">
                <a:solidFill>
                  <a:srgbClr val="E6EDF7"/>
                </a:solidFill>
                <a:latin typeface="Menlo"/>
                <a:ea typeface="Menlo"/>
                <a:cs typeface="Menlo"/>
              </a:rPr>
              <a:t>  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8756DA6D-06F6-454F-BA48-BF057B3E6D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2015" y="4391025"/>
            <a:ext cx="5619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65738E"/>
                </a:solidFill>
                <a:latin typeface="Menlo"/>
                <a:ea typeface="Menlo"/>
                <a:cs typeface="Menlo"/>
              </a:defRPr>
            </a:pPr>
            <a:r>
              <a:rPr sz="1275" b="0">
                <a:solidFill>
                  <a:srgbClr val="65738E"/>
                </a:solidFill>
                <a:latin typeface="Menlo"/>
                <a:ea typeface="Menlo"/>
                <a:cs typeface="Menlo"/>
              </a:rPr>
              <a:t>// 再写 HEAD 与 history.txt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4AA36691-BE18-4214-AF3E-1F87B6A680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667250"/>
            <a:ext cx="5619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E6EDF7"/>
                </a:solidFill>
                <a:latin typeface="Menlo"/>
                <a:ea typeface="Menlo"/>
                <a:cs typeface="Menlo"/>
              </a:defRPr>
            </a:pPr>
            <a:r>
              <a:rPr sz="1275" b="0">
                <a:solidFill>
                  <a:srgbClr val="E6EDF7"/>
                </a:solidFill>
                <a:latin typeface="Menlo"/>
                <a:ea typeface="Menlo"/>
                <a:cs typeface="Menlo"/>
              </a:rPr>
              <a:t>}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EBD5F2B7-5F3E-4164-AE17-710D1D0C82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86550" y="2419350"/>
            <a:ext cx="85725" cy="857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56A8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377CD6BA-33D0-4317-82B0-67E16CBB12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34200" y="2324100"/>
            <a:ext cx="4476750" cy="4476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425" b="0">
                <a:solidFill>
                  <a:srgbClr val="F7F8FC"/>
                </a:solidFill>
                <a:latin typeface="Helvetica Neue"/>
                <a:ea typeface="Helvetica Neue"/>
                <a:cs typeface="Helvetica Neue"/>
              </a:defRPr>
            </a:pPr>
            <a:r>
              <a:rPr sz="1425" b="0">
                <a:solidFill>
                  <a:srgbClr val="F7F8FC"/>
                </a:solidFill>
                <a:latin typeface="Helvetica Neue"/>
                <a:ea typeface="Helvetica Neue"/>
                <a:cs typeface="Helvetica Neue"/>
              </a:rPr>
              <a:t>已有仓库时立即 return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FD8828DC-D6A6-4D40-B98F-CD8F597B5D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86550" y="3057525"/>
            <a:ext cx="85725" cy="857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56A8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19A59D47-C7E8-46A7-9E71-CF62DF5F5C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34200" y="2962275"/>
            <a:ext cx="4476750" cy="4476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425" b="0">
                <a:solidFill>
                  <a:srgbClr val="F7F8FC"/>
                </a:solidFill>
                <a:latin typeface="Helvetica Neue"/>
                <a:ea typeface="Helvetica Neue"/>
                <a:cs typeface="Helvetica Neue"/>
              </a:defRPr>
            </a:pPr>
            <a:r>
              <a:rPr sz="1425" b="0">
                <a:solidFill>
                  <a:srgbClr val="F7F8FC"/>
                </a:solidFill>
                <a:latin typeface="Helvetica Neue"/>
                <a:ea typeface="Helvetica Neue"/>
                <a:cs typeface="Helvetica Neue"/>
              </a:rPr>
              <a:t>不要用 remove_all “重置”</a:t>
            </a:r>
          </a:p>
        </p:txBody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4B3175BD-7B40-449E-A974-75DC226255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86550" y="3695700"/>
            <a:ext cx="85725" cy="857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56A8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7BFF120E-7627-46E2-9428-6AFF14B5F4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34200" y="3600450"/>
            <a:ext cx="4476750" cy="4476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425" b="0">
                <a:solidFill>
                  <a:srgbClr val="F7F8FC"/>
                </a:solidFill>
                <a:latin typeface="Helvetica Neue"/>
                <a:ea typeface="Helvetica Neue"/>
                <a:cs typeface="Helvetica Neue"/>
              </a:defRPr>
            </a:pPr>
            <a:r>
              <a:rPr sz="1425" b="0">
                <a:solidFill>
                  <a:srgbClr val="F7F8FC"/>
                </a:solidFill>
                <a:latin typeface="Helvetica Neue"/>
                <a:ea typeface="Helvetica Neue"/>
                <a:cs typeface="Helvetica Neue"/>
              </a:rPr>
              <a:t>报错信息说清当前状态</a:t>
            </a:r>
          </a:p>
        </p:txBody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403DC8C5-9510-48EA-AAEE-E78F4D35B3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86550" y="4333875"/>
            <a:ext cx="85725" cy="857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56A8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F72A08F9-5E69-429B-9C59-54C865A4CB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34200" y="4238625"/>
            <a:ext cx="4476750" cy="4476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425" b="0">
                <a:solidFill>
                  <a:srgbClr val="F7F8FC"/>
                </a:solidFill>
                <a:latin typeface="Helvetica Neue"/>
                <a:ea typeface="Helvetica Neue"/>
                <a:cs typeface="Helvetica Neue"/>
              </a:defRPr>
            </a:pPr>
            <a:r>
              <a:rPr sz="1425" b="0">
                <a:solidFill>
                  <a:srgbClr val="F7F8FC"/>
                </a:solidFill>
                <a:latin typeface="Helvetica Neue"/>
                <a:ea typeface="Helvetica Neue"/>
                <a:cs typeface="Helvetica Neue"/>
              </a:rPr>
              <a:t>每个命令都有前置条件</a:t>
            </a:r>
          </a:p>
        </p:txBody>
      </p:sp>
    </p:spTree>
    <p:extLst>
      <p:ext uri="{BB962C8B-B14F-4D97-AF65-F5344CB8AC3E}">
        <p14:creationId xmlns:p14="http://schemas.microsoft.com/office/powerpoint/2010/main" val="150580677"/>
      </p:ext>
    </p:extLst>
  </p:cSld>
</p:sld>
</file>

<file path=ppt/slides/slide9.xml><?xml version="1.0" encoding="utf-8"?>
<p:sld xmlns:p="http://schemas.openxmlformats.org/presentationml/2006/main">
  <p:cSld>
    <p:bg>
      <p:bgPr>
        <a:solidFill xmlns:a="http://schemas.openxmlformats.org/drawingml/2006/main">
          <a:srgbClr val="0B1020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2A4BBE80-EC8E-452C-8DDB-DB51A7926D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342900"/>
            <a:ext cx="112776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56A8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6A778C70-7373-4B49-B80F-14A3DD7FE8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533400"/>
            <a:ext cx="6667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AAB4C8"/>
                </a:solidFill>
                <a:latin typeface="Helvetica Neue"/>
                <a:ea typeface="Helvetica Neue"/>
                <a:cs typeface="Helvetica Neue"/>
              </a:defRPr>
            </a:pPr>
            <a:r>
              <a:rPr sz="1125" b="1">
                <a:solidFill>
                  <a:srgbClr val="AAB4C8"/>
                </a:solidFill>
                <a:latin typeface="Helvetica Neue"/>
                <a:ea typeface="Helvetica Neue"/>
                <a:cs typeface="Helvetica Neue"/>
              </a:rPr>
              <a:t>2026 新生暑期技术实践培训 · 第 6 讲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76B31470-D995-40C8-88B1-D60AFE246B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933450"/>
            <a:ext cx="10763250" cy="523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850" b="1">
                <a:solidFill>
                  <a:srgbClr val="F7F8FC"/>
                </a:solidFill>
                <a:latin typeface="Helvetica Neue"/>
                <a:ea typeface="Helvetica Neue"/>
                <a:cs typeface="Helvetica Neue"/>
              </a:defRPr>
            </a:pPr>
            <a:r>
              <a:rPr sz="2850" b="1">
                <a:solidFill>
                  <a:srgbClr val="F7F8FC"/>
                </a:solidFill>
                <a:latin typeface="Helvetica Neue"/>
                <a:ea typeface="Helvetica Neue"/>
                <a:cs typeface="Helvetica Neue"/>
              </a:rPr>
              <a:t>检查点：初始化一个空仓库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E4C6D15E-B173-4E4A-96F7-A3CAEBD199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0" y="6324600"/>
            <a:ext cx="571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AAB4C8"/>
                </a:solidFill>
                <a:latin typeface="Helvetica Neue"/>
                <a:ea typeface="Helvetica Neue"/>
                <a:cs typeface="Helvetica Neue"/>
              </a:defRPr>
            </a:pPr>
            <a:r>
              <a:rPr sz="1125" b="1">
                <a:solidFill>
                  <a:srgbClr val="AAB4C8"/>
                </a:solidFill>
                <a:latin typeface="Helvetica Neue"/>
                <a:ea typeface="Helvetica Neue"/>
                <a:cs typeface="Helvetica Neue"/>
              </a:rPr>
              <a:t>09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29DC267E-3504-44B7-A94D-291A70265A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1809750"/>
            <a:ext cx="6572250" cy="3714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51D3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95F10F5E-840F-4118-ACD6-C743656E2B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2152650"/>
            <a:ext cx="2095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56A8FF"/>
                </a:solidFill>
                <a:latin typeface="Helvetica Neue"/>
                <a:ea typeface="Helvetica Neue"/>
                <a:cs typeface="Helvetica Neue"/>
              </a:defRPr>
            </a:pPr>
            <a:r>
              <a:rPr sz="1800" b="1">
                <a:solidFill>
                  <a:srgbClr val="56A8FF"/>
                </a:solidFill>
                <a:latin typeface="Helvetica Neue"/>
                <a:ea typeface="Helvetica Neue"/>
                <a:cs typeface="Helvetica Neue"/>
              </a:rPr>
              <a:t>动手完成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9C812371-2698-49EB-80ED-44E67FD997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2743200"/>
            <a:ext cx="5810250" cy="1809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 b="0">
                <a:solidFill>
                  <a:srgbClr val="F7F8FC"/>
                </a:solidFill>
                <a:latin typeface="Helvetica Neue"/>
                <a:ea typeface="Helvetica Neue"/>
                <a:cs typeface="Helvetica Neue"/>
              </a:defRPr>
            </a:pPr>
            <a:r>
              <a:rPr sz="1800" b="0">
                <a:solidFill>
                  <a:srgbClr val="F7F8FC"/>
                </a:solidFill>
                <a:latin typeface="Helvetica Neue"/>
                <a:ea typeface="Helvetica Neue"/>
                <a:cs typeface="Helvetica Neue"/>
              </a:rPr>
              <a:t>在新目录中运行 ./minigit init，然后检查 .minigit。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33064DFE-5913-4BE9-80ED-32CA2C4CB2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0" y="1809750"/>
            <a:ext cx="4305300" cy="3714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F2A45"/>
          </a:solidFill>
          <a:ln xmlns:a="http://schemas.openxmlformats.org/drawingml/2006/main" w="9525">
            <a:solidFill>
              <a:srgbClr val="56A8FF"/>
            </a:solidFill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95E331B0-1717-4A4F-853B-74B078A0B8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34300" y="2152650"/>
            <a:ext cx="2286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56A8FF"/>
                </a:solidFill>
                <a:latin typeface="Helvetica Neue"/>
                <a:ea typeface="Helvetica Neue"/>
                <a:cs typeface="Helvetica Neue"/>
              </a:defRPr>
            </a:pPr>
            <a:r>
              <a:rPr sz="1800" b="1">
                <a:solidFill>
                  <a:srgbClr val="56A8FF"/>
                </a:solidFill>
                <a:latin typeface="Helvetica Neue"/>
                <a:ea typeface="Helvetica Neue"/>
                <a:cs typeface="Helvetica Neue"/>
              </a:rPr>
              <a:t>验收条件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B356B0A9-2D40-4266-B44D-F68824C191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72400" y="2847975"/>
            <a:ext cx="85725" cy="857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56A8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84C8D6CE-ED0A-497F-B682-A6ECCA6786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48625" y="2762250"/>
            <a:ext cx="32385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425" b="0">
                <a:solidFill>
                  <a:srgbClr val="F7F8FC"/>
                </a:solidFill>
                <a:latin typeface="Helvetica Neue"/>
                <a:ea typeface="Helvetica Neue"/>
                <a:cs typeface="Helvetica Neue"/>
              </a:defRPr>
            </a:pPr>
            <a:r>
              <a:rPr sz="1425" b="0">
                <a:solidFill>
                  <a:srgbClr val="F7F8FC"/>
                </a:solidFill>
                <a:latin typeface="Helvetica Neue"/>
                <a:ea typeface="Helvetica Neue"/>
                <a:cs typeface="Helvetica Neue"/>
              </a:rPr>
              <a:t>出现 stage 与 commits 目录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14EFA02E-4064-48A3-8815-83BD1F1D0C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72400" y="3467100"/>
            <a:ext cx="85725" cy="857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56A8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7C872021-413D-4576-A9D5-A55AF5AE0C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48625" y="3381375"/>
            <a:ext cx="32385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425" b="0">
                <a:solidFill>
                  <a:srgbClr val="F7F8FC"/>
                </a:solidFill>
                <a:latin typeface="Helvetica Neue"/>
                <a:ea typeface="Helvetica Neue"/>
                <a:cs typeface="Helvetica Neue"/>
              </a:defRPr>
            </a:pPr>
            <a:r>
              <a:rPr sz="1425" b="0">
                <a:solidFill>
                  <a:srgbClr val="F7F8FC"/>
                </a:solidFill>
                <a:latin typeface="Helvetica Neue"/>
                <a:ea typeface="Helvetica Neue"/>
                <a:cs typeface="Helvetica Neue"/>
              </a:rPr>
              <a:t>HEAD 内容为 0000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02D74811-3092-4A67-A2F5-401495A624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72400" y="4086225"/>
            <a:ext cx="85725" cy="857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56A8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BE1C216B-C835-48D4-B878-9336D2C468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48625" y="4000500"/>
            <a:ext cx="32385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425" b="0">
                <a:solidFill>
                  <a:srgbClr val="F7F8FC"/>
                </a:solidFill>
                <a:latin typeface="Helvetica Neue"/>
                <a:ea typeface="Helvetica Neue"/>
                <a:cs typeface="Helvetica Neue"/>
              </a:defRPr>
            </a:pPr>
            <a:r>
              <a:rPr sz="1425" b="0">
                <a:solidFill>
                  <a:srgbClr val="F7F8FC"/>
                </a:solidFill>
                <a:latin typeface="Helvetica Neue"/>
                <a:ea typeface="Helvetica Neue"/>
                <a:cs typeface="Helvetica Neue"/>
              </a:rPr>
              <a:t>重复运行时不覆盖现有内容</a:t>
            </a:r>
          </a:p>
        </p:txBody>
      </p:sp>
    </p:spTree>
    <p:extLst>
      <p:ext uri="{BB962C8B-B14F-4D97-AF65-F5344CB8AC3E}">
        <p14:creationId xmlns:p14="http://schemas.microsoft.com/office/powerpoint/2010/main" val="958722750"/>
      </p:ext>
    </p:extLst>
  </p:cSld>
</p:sld>
</file>

<file path=ppt/theme/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2026-08-01T06:54:44.0800000Z</dcterms:created>
  <dcterms:modified xsi:type="dcterms:W3CDTF">2026-08-01T06:54:44.0810000Z</dcterms:modified>
</coreProperties>
</file>