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86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" name="圆角矩形 7"/>
          <p:cNvSpPr>
            <a:spLocks noGrp="1"/>
          </p:cNvSpPr>
          <p:nvPr/>
        </p:nvSpPr>
        <p:spPr>
          <a:xfrm>
            <a:off x="0" y="0"/>
            <a:ext cx="12192000" cy="171450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723900" y="704850"/>
            <a:ext cx="571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72E0B8"/>
                </a:solidFill>
              </a:defRPr>
            </a:pPr>
            <a:r>
              <a:rPr sz="1350" b="1">
                <a:solidFill>
                  <a:srgbClr val="72E0B8"/>
                </a:solidFill>
              </a:rPr>
              <a:t>第 2 讲</a:t>
            </a:r>
            <a:endParaRPr sz="1350" b="1">
              <a:solidFill>
                <a:srgbClr val="72E0B8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704850" y="1504950"/>
            <a:ext cx="85725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函数、字符串与容器</a:t>
            </a:r>
            <a:endParaRPr sz="4350" b="1">
              <a:solidFill>
                <a:srgbClr val="FFFFFF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42950" y="2809875"/>
            <a:ext cx="7524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0">
                <a:solidFill>
                  <a:srgbClr val="C9D6E2"/>
                </a:solidFill>
              </a:defRPr>
            </a:pPr>
            <a:r>
              <a:rPr sz="2100" b="0">
                <a:solidFill>
                  <a:srgbClr val="C9D6E2"/>
                </a:solidFill>
              </a:rPr>
              <a:t>把重复步骤命名，把一组数据管理起来</a:t>
            </a:r>
            <a:endParaRPr sz="2100" b="0">
              <a:solidFill>
                <a:srgbClr val="C9D6E2"/>
              </a:solidFill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742950" y="4229100"/>
            <a:ext cx="7429500" cy="904875"/>
          </a:xfrm>
          <a:prstGeom prst="roundRect">
            <a:avLst>
              <a:gd name="adj" fmla="val 16842"/>
            </a:avLst>
          </a:prstGeom>
          <a:solidFill>
            <a:srgbClr val="1F4E70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038225" y="4448175"/>
            <a:ext cx="685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今天的目标：做出一个能读入、统计并解释成绩的程序。</a:t>
            </a:r>
            <a:endParaRPr sz="1725" b="1">
              <a:solidFill>
                <a:srgbClr val="FFFF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742950" y="6229350"/>
            <a:ext cx="457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9FB3C8"/>
                </a:solidFill>
              </a:defRPr>
            </a:pPr>
            <a:r>
              <a:rPr sz="1050" b="0">
                <a:solidFill>
                  <a:srgbClr val="9FB3C8"/>
                </a:solidFill>
              </a:rPr>
              <a:t>暑期技术实践培训 · 90 分钟课堂</a:t>
            </a:r>
            <a:endParaRPr sz="1050" b="0">
              <a:solidFill>
                <a:srgbClr val="9FB3C8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6" name="圆角矩形 25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09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常见错误：忘记 return，或返回类型不匹配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编译器的红字值得逐词读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9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double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average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sum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sum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/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94A3B8"/>
                </a:solidFill>
                <a:latin typeface="Menlo"/>
                <a:ea typeface="Menlo"/>
                <a:cs typeface="Menlo"/>
              </a:rPr>
              <a:t>// 问题：sum / count 是整数除法</a:t>
            </a:r>
            <a:endParaRPr sz="1050">
              <a:solidFill>
                <a:srgbClr val="94A3B8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当 count 为 0，必须提前处理，避免除零。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sum / count 两边都是 int，会丢掉小数。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修复：return static_cast&lt;double&gt;(sum) / count;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4" name="圆角矩形 23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8" name="圆角矩形 27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10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作用域：变量不是到处都能用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花括号决定变量的可见范围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10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main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90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60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"pass"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3429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94A3B8"/>
                </a:solidFill>
                <a:latin typeface="Menlo"/>
                <a:ea typeface="Menlo"/>
                <a:cs typeface="Menlo"/>
              </a:rPr>
              <a:t>// cout &lt;&lt; message &lt;&lt; endl; // 错误</a:t>
            </a:r>
            <a:endParaRPr sz="1050">
              <a:solidFill>
                <a:srgbClr val="94A3B8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914400" y="3657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8" name="圆角矩形 17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message 在 if 的花括号内创建。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离开花括号，message 被销毁。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作用域小，变量的含义越清楚。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6" name="圆角矩形 25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圆角矩形 23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11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练习：拆出三个函数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动手写，才会变成自己的能力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11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428750"/>
            <a:ext cx="10801350" cy="1095375"/>
          </a:xfrm>
          <a:prstGeom prst="roundRect">
            <a:avLst>
              <a:gd name="adj" fmla="val 13913"/>
            </a:avLst>
          </a:prstGeom>
          <a:solidFill>
            <a:srgbClr val="E6FFFA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81075" y="1647825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102A43"/>
                </a:solidFill>
              </a:defRPr>
            </a:pPr>
            <a:r>
              <a:rPr sz="2025" b="1">
                <a:solidFill>
                  <a:srgbClr val="102A43"/>
                </a:solidFill>
              </a:rPr>
              <a:t>把“输入、计算、输出”分开</a:t>
            </a:r>
            <a:endParaRPr sz="2025" b="1">
              <a:solidFill>
                <a:srgbClr val="102A43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2886075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建议步骤</a:t>
            </a:r>
            <a:endParaRPr sz="1875" b="1">
              <a:solidFill>
                <a:srgbClr val="009B8C"/>
              </a:solidFill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723900" y="3381375"/>
            <a:ext cx="266700" cy="26670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723900" y="3400425"/>
            <a:ext cx="266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1</a:t>
            </a:r>
            <a:endParaRPr sz="1125" b="1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81100" y="3352800"/>
            <a:ext cx="5810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写 readScore()，从 cin 读一个整数并返回。</a:t>
            </a:r>
            <a:endParaRPr sz="1500" b="0">
              <a:solidFill>
                <a:srgbClr val="102A43"/>
              </a:solidFill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723900" y="3914775"/>
            <a:ext cx="266700" cy="26670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723900" y="3933825"/>
            <a:ext cx="266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2</a:t>
            </a:r>
            <a:endParaRPr sz="1125" b="1">
              <a:solidFill>
                <a:srgbClr val="102A43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1181100" y="3886200"/>
            <a:ext cx="5810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写 isPass(score)，返回 bool。</a:t>
            </a:r>
            <a:endParaRPr sz="1500" b="0">
              <a:solidFill>
                <a:srgbClr val="102A43"/>
              </a:solidFill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723900" y="4448175"/>
            <a:ext cx="266700" cy="26670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723900" y="4467225"/>
            <a:ext cx="266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3</a:t>
            </a:r>
            <a:endParaRPr sz="1125" b="1">
              <a:solidFill>
                <a:srgbClr val="102A43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1181100" y="4419600"/>
            <a:ext cx="5810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写 printResult(score)，调用 isPass 后输出结论。</a:t>
            </a:r>
            <a:endParaRPr sz="1500" b="0">
              <a:solidFill>
                <a:srgbClr val="102A43"/>
              </a:solidFill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7524750" y="2886075"/>
            <a:ext cx="3962400" cy="2324100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7810500" y="314325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验收条件</a:t>
            </a:r>
            <a:endParaRPr sz="1875" b="1">
              <a:solidFill>
                <a:srgbClr val="E76F51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7829550" y="364807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main 中不直接写判断条件。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7829550" y="4152900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输入 59、60、100 都有正确输出。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7829550" y="465772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每个函数名称能说明职责。</a:t>
            </a:r>
            <a:endParaRPr sz="1350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8" name="圆角矩形 27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12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string：一段文本，不是一块固定数组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需要 &lt;string&gt;，常用 std::string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12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#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include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iostream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#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include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using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namespace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main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"Lin"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 Chen"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3429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size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914400" y="3657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8" name="圆角矩形 17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+= 用来追加文本。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size() 得到字符数量。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string 可以直接比较：name == "Lin Chen"。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6" name="圆角矩形 25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圆角矩形 26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13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读入含空格的名字，要用 getline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cin &gt;&gt; 只读到第一个空白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13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"Name: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getline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empty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"Name cannot be empty"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else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"Hello,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3429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getline 读到换行符为止。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empty() 判断是否为空。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如果前面刚用 cin &gt;&gt;，先 cin.ignore() 再 getline。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5" name="圆角矩形 24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6" name="圆角矩形 25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14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string 常见坑：混用 cin 与 getline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换行符还留在输入缓冲区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14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ignore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getline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",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cin &gt;&gt; age 后，用户按下的回车仍在缓冲区。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ignore() 丢弃一个换行符。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真实程序中可用 numeric_limits 更严谨地清空缓冲。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4" name="圆角矩形 23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圆角矩形 13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15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到这里，我们会处理“一条学生记录”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但一门课有很多学生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15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62075"/>
            <a:ext cx="114300" cy="4438650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057275" y="149542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381125" y="149542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score1、score2、score3 会让程序失控。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057275" y="227647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381125" y="227647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把同类型、同用途的数据排成一列：vector。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057275" y="305752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381125" y="305752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vector 会自己记住长度，并能按下标访问。</a:t>
            </a:r>
            <a:endParaRPr sz="1875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8" name="圆角矩形 27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16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vector：可增长的一组同类型数据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用 &lt;vector&gt;，下标从 0 开始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16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#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include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88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92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76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push_back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95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size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[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]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[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3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]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vector&lt;int&gt; 表示“装 int 的向量”。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push_back 把元素放到末尾。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size() 会随元素数量变化。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115300" y="43815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401050" y="43815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scores[0] 是第一个，不是 scores[1]。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6" name="圆角矩形 25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圆角矩形 23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17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遍历：让循环依次访问每个元素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先掌握下标循环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17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88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92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76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for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size_t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size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"#"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1</a:t>
            </a:r>
            <a:endParaRPr sz="1050">
              <a:solidFill>
                <a:srgbClr val="FDE68A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":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[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]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i 从 0 开始，刚好与下标对应。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条件必须是 i &lt; size()，不能写 &lt;=。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size_t 是 size() 返回的无符号类型。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圆角矩形 21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6" name="圆角矩形 25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18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范围 for：只关心元素时更简洁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读数据时优先用它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18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88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92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76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sum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for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sum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sum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score 每轮取到一个元素的副本。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这里不需要下标，代码更少。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若要修改原元素，用 int&amp; score。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4" name="圆角矩形 23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圆角矩形 13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02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一条数据能解决的问题很有限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我们很快会遇到“重复”与“一组数据”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62075"/>
            <a:ext cx="114300" cy="4438650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057275" y="149542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381125" y="149542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重复计算：同一种规则写三遍，改一处就可能漏一处。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057275" y="227647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381125" y="227647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多名学生：变量越来越多，程序看不出结构。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057275" y="305752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381125" y="305752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本节工具：函数负责“动作”，string 和 vector 负责“数据”。</a:t>
            </a:r>
            <a:endParaRPr sz="1875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8" name="圆角矩形 27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19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累加与平均：先保证空容器安全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空 vector 没有平均分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19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double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average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empty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sum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for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sum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3429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static_cast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double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sum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/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size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914400" y="3657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8" name="圆角矩形 17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const 表示函数不会修改 scores。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&amp; 避免复制整个 vector。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empty() 是比 size() == 0 更清楚的表达。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6" name="圆角矩形 25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圆角矩形 26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20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找最大值：保留“目前最好”的答案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先从第一个元素开始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findMax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best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[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]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for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best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best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best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3429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前提：scores 不能为空。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best 是循环不变式：它始终是已看过元素中的最大值。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空数据时要在调用前处理，或在函数内检查。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5" name="圆角矩形 24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圆角矩形 16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21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下标循环与范围 for：各有擅长场景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别机械选择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21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428750"/>
            <a:ext cx="5000625" cy="411480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8" name="圆角矩形 7"/>
          <p:cNvSpPr>
            <a:spLocks noGrp="1"/>
          </p:cNvSpPr>
          <p:nvPr/>
        </p:nvSpPr>
        <p:spPr>
          <a:xfrm>
            <a:off x="6486525" y="1428750"/>
            <a:ext cx="5000625" cy="411480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971550" y="1695450"/>
            <a:ext cx="428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下标循环适合</a:t>
            </a:r>
            <a:endParaRPr sz="1875" b="1">
              <a:solidFill>
                <a:srgbClr val="009B8C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772275" y="1695450"/>
            <a:ext cx="428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范围 for 适合</a:t>
            </a:r>
            <a:endParaRPr sz="1875" b="1">
              <a:solidFill>
                <a:srgbClr val="E76F51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90600" y="22479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需要位置 i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90600" y="283845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要访问相邻元素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90600" y="34290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要修改指定位置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791325" y="22479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只需要每个元素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791325" y="283845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求和、计数、打印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791325" y="34290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代码更短、更不易越界</a:t>
            </a:r>
            <a:endParaRPr sz="1425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" name="圆角矩形 29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22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统计器第 1 步：读入数量与成绩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先让数据进入 vector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22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readScores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for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3429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push_back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914400" y="3657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914400" y="3886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914400" y="4114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20" name="圆角矩形 19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count 决定循环次数。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score 是每一轮的临时变量。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返回 vector，main 不必知道读入细节。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8" name="圆角矩形 27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圆角矩形 26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23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统计器第 2 步：把计算变成可复用函数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每个函数只做一件事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23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countPass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passed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for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60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passed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passed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3429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passed 从 0 开始，是计数器。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条件写在 if 中，而不是散落在 main。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需求变为 70 分及格时，只改一处。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5" name="圆角矩形 24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圆角矩形 24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24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统计器第 3 步：main 像一张流程图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读入 → 计算 → 报告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24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main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readScores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"Average: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average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"Highest: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findMax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"Passed: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countPass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main 的每一行都说得清用途。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函数之间通过参数和返回值协作。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这就是“分解问题”的最小工程形态。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圆角矩形 16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25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用三组测试数据验证统计器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程序正确不是“只跑一次”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25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428750"/>
            <a:ext cx="5000625" cy="411480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8" name="圆角矩形 7"/>
          <p:cNvSpPr>
            <a:spLocks noGrp="1"/>
          </p:cNvSpPr>
          <p:nvPr/>
        </p:nvSpPr>
        <p:spPr>
          <a:xfrm>
            <a:off x="6486525" y="1428750"/>
            <a:ext cx="5000625" cy="411480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971550" y="1695450"/>
            <a:ext cx="428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正常数据</a:t>
            </a:r>
            <a:endParaRPr sz="1875" b="1">
              <a:solidFill>
                <a:srgbClr val="009B8C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772275" y="1695450"/>
            <a:ext cx="428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边界数据</a:t>
            </a:r>
            <a:endParaRPr sz="1875" b="1">
              <a:solidFill>
                <a:srgbClr val="E76F51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90600" y="22479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输入：3 / 80 90 100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90600" y="283845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平均：90；最高：100；通过：3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90600" y="34290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确认基本流程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791325" y="22479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输入：0（不要调用 findMax）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791325" y="283845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输入：1 / 59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791325" y="34290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输入：3 / 60 60 60</a:t>
            </a:r>
            <a:endParaRPr sz="1425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" name="圆角矩形 15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26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调试顺序：先缩小问题，再猜原因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不要盯着整段代码发呆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26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62075"/>
            <a:ext cx="114300" cy="4438650"/>
          </a:xfrm>
          <a:prstGeom prst="roundRect">
            <a:avLst>
              <a:gd name="adj" fmla="val 50000"/>
            </a:avLst>
          </a:prstGeom>
          <a:solidFill>
            <a:srgbClr val="E76F51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057275" y="149542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E76F51"/>
                </a:solidFill>
              </a:defRPr>
            </a:pPr>
            <a:r>
              <a:rPr sz="2025" b="1">
                <a:solidFill>
                  <a:srgbClr val="E76F51"/>
                </a:solidFill>
              </a:rPr>
              <a:t>•</a:t>
            </a:r>
            <a:endParaRPr sz="2025" b="1">
              <a:solidFill>
                <a:srgbClr val="E76F51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381125" y="149542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编译失败：先看第一条错误和对应行。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057275" y="227647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E76F51"/>
                </a:solidFill>
              </a:defRPr>
            </a:pPr>
            <a:r>
              <a:rPr sz="2025" b="1">
                <a:solidFill>
                  <a:srgbClr val="E76F51"/>
                </a:solidFill>
              </a:rPr>
              <a:t>•</a:t>
            </a:r>
            <a:endParaRPr sz="2025" b="1">
              <a:solidFill>
                <a:srgbClr val="E76F51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381125" y="227647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结果不对：打印中间变量，如 count、sum、best。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057275" y="305752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E76F51"/>
                </a:solidFill>
              </a:defRPr>
            </a:pPr>
            <a:r>
              <a:rPr sz="2025" b="1">
                <a:solidFill>
                  <a:srgbClr val="E76F51"/>
                </a:solidFill>
              </a:rPr>
              <a:t>•</a:t>
            </a:r>
            <a:endParaRPr sz="2025" b="1">
              <a:solidFill>
                <a:srgbClr val="E76F51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381125" y="305752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崩溃或怪值：先检查空 vector 与下标边界。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1057275" y="383857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E76F51"/>
                </a:solidFill>
              </a:defRPr>
            </a:pPr>
            <a:r>
              <a:rPr sz="2025" b="1">
                <a:solidFill>
                  <a:srgbClr val="E76F51"/>
                </a:solidFill>
              </a:rPr>
              <a:t>•</a:t>
            </a:r>
            <a:endParaRPr sz="2025" b="1">
              <a:solidFill>
                <a:srgbClr val="E76F51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1381125" y="383857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每改一处就重新运行最小测试。</a:t>
            </a:r>
            <a:endParaRPr sz="1875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圆角矩形 23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27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课堂项目：给成绩统计器加“等级”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动手写，才会变成自己的能力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27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428750"/>
            <a:ext cx="10801350" cy="1095375"/>
          </a:xfrm>
          <a:prstGeom prst="roundRect">
            <a:avLst>
              <a:gd name="adj" fmla="val 13913"/>
            </a:avLst>
          </a:prstGeom>
          <a:solidFill>
            <a:srgbClr val="E6FFFA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81075" y="1647825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102A43"/>
                </a:solidFill>
              </a:defRPr>
            </a:pPr>
            <a:r>
              <a:rPr sz="2025" b="1">
                <a:solidFill>
                  <a:srgbClr val="102A43"/>
                </a:solidFill>
              </a:rPr>
              <a:t>课堂项目：给成绩统计器加“等级”</a:t>
            </a:r>
            <a:endParaRPr sz="2025" b="1">
              <a:solidFill>
                <a:srgbClr val="102A43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2886075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建议步骤</a:t>
            </a:r>
            <a:endParaRPr sz="1875" b="1">
              <a:solidFill>
                <a:srgbClr val="009B8C"/>
              </a:solidFill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723900" y="3381375"/>
            <a:ext cx="266700" cy="26670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723900" y="3400425"/>
            <a:ext cx="266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1</a:t>
            </a:r>
            <a:endParaRPr sz="1125" b="1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81100" y="3352800"/>
            <a:ext cx="5810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写 gradeOf(score)：90+ A，80+ B，60+ C，否则 D。</a:t>
            </a:r>
            <a:endParaRPr sz="1500" b="0">
              <a:solidFill>
                <a:srgbClr val="102A43"/>
              </a:solidFill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723900" y="3914775"/>
            <a:ext cx="266700" cy="26670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723900" y="3933825"/>
            <a:ext cx="266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2</a:t>
            </a:r>
            <a:endParaRPr sz="1125" b="1">
              <a:solidFill>
                <a:srgbClr val="102A43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1181100" y="3886200"/>
            <a:ext cx="5810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遍历 scores，逐行打印“第 i 人：分数，等级”。</a:t>
            </a:r>
            <a:endParaRPr sz="1500" b="0">
              <a:solidFill>
                <a:srgbClr val="102A43"/>
              </a:solidFill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723900" y="4448175"/>
            <a:ext cx="266700" cy="26670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723900" y="4467225"/>
            <a:ext cx="266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3</a:t>
            </a:r>
            <a:endParaRPr sz="1125" b="1">
              <a:solidFill>
                <a:srgbClr val="102A43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1181100" y="4419600"/>
            <a:ext cx="5810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不要把等级规则复制三遍，必须复用 gradeOf。</a:t>
            </a:r>
            <a:endParaRPr sz="1500" b="0">
              <a:solidFill>
                <a:srgbClr val="102A43"/>
              </a:solidFill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7524750" y="2886075"/>
            <a:ext cx="3962400" cy="2324100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7810500" y="314325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验收条件</a:t>
            </a:r>
            <a:endParaRPr sz="1875" b="1">
              <a:solidFill>
                <a:srgbClr val="E76F51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7829550" y="364807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88 输出 B，60 输出 C，59 输出 D。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7829550" y="4152900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空输入不会崩溃。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7829550" y="465772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main 仍然只负责组装流程。</a:t>
            </a:r>
            <a:endParaRPr sz="1350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圆角矩形 23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28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参考实现：等级函数的条件顺序很重要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从高到低判断，避免 95 先落入 60+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28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char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gradeOf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90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'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'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80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'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B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'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score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60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'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'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'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'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条件是从上到下执行的。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95 既 &gt;= 60 也 &gt;= 90，所以要先判断 90。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char 用单引号，string 用双引号。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圆角矩形 21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圆角矩形 16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03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今天的路线：从小函数走到成绩统计器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每一步都可编译、可验证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3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428750"/>
            <a:ext cx="5000625" cy="411480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8" name="圆角矩形 7"/>
          <p:cNvSpPr>
            <a:spLocks noGrp="1"/>
          </p:cNvSpPr>
          <p:nvPr/>
        </p:nvSpPr>
        <p:spPr>
          <a:xfrm>
            <a:off x="6486525" y="1428750"/>
            <a:ext cx="5000625" cy="411480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971550" y="1695450"/>
            <a:ext cx="428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前半段：表达一个动作</a:t>
            </a:r>
            <a:endParaRPr sz="1875" b="1">
              <a:solidFill>
                <a:srgbClr val="009B8C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772275" y="1695450"/>
            <a:ext cx="428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后半段：管理一组数据</a:t>
            </a:r>
            <a:endParaRPr sz="1875" b="1">
              <a:solidFill>
                <a:srgbClr val="E76F51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90600" y="22479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函数的定义与调用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90600" y="283845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参数、返回值与作用域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90600" y="34290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string：一段可变长文本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791325" y="22479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vector：一排可增长的数据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791325" y="283845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遍历、累加、最大值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791325" y="34290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小型成绩统计器</a:t>
            </a:r>
            <a:endParaRPr sz="1425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" name="圆角矩形 19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29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本讲带走的 6 个能力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下一讲会把数据与行为放进一个“对象”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29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62075"/>
            <a:ext cx="114300" cy="4438650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057275" y="149542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381125" y="149542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用函数命名重复动作。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057275" y="227647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381125" y="227647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用参数输入、用 return 输出。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057275" y="305752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381125" y="305752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知道作用域为什么能减少混乱。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1057275" y="383857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1381125" y="383857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用 string 接收和处理文本。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057275" y="461962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381125" y="461962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用 vector 管理一组数据。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1057275" y="540067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1381125" y="540067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能完成一个小型统计器并做边界测试。</a:t>
            </a:r>
            <a:endParaRPr sz="1875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圆角矩形 23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30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课后挑战：给统计器增加“低分预警”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动手写，才会变成自己的能力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30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428750"/>
            <a:ext cx="10801350" cy="1095375"/>
          </a:xfrm>
          <a:prstGeom prst="roundRect">
            <a:avLst>
              <a:gd name="adj" fmla="val 13913"/>
            </a:avLst>
          </a:prstGeom>
          <a:solidFill>
            <a:srgbClr val="E6FFFA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81075" y="1647825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102A43"/>
                </a:solidFill>
              </a:defRPr>
            </a:pPr>
            <a:r>
              <a:rPr sz="2025" b="1">
                <a:solidFill>
                  <a:srgbClr val="102A43"/>
                </a:solidFill>
              </a:rPr>
              <a:t>课后挑战：给统计器增加“低分预警”</a:t>
            </a:r>
            <a:endParaRPr sz="2025" b="1">
              <a:solidFill>
                <a:srgbClr val="102A43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2886075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建议步骤</a:t>
            </a:r>
            <a:endParaRPr sz="1875" b="1">
              <a:solidFill>
                <a:srgbClr val="009B8C"/>
              </a:solidFill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723900" y="3381375"/>
            <a:ext cx="266700" cy="26670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723900" y="3400425"/>
            <a:ext cx="266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1</a:t>
            </a:r>
            <a:endParaRPr sz="1125" b="1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81100" y="3352800"/>
            <a:ext cx="5810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写 countBelow(scores, threshold)。</a:t>
            </a:r>
            <a:endParaRPr sz="1500" b="0">
              <a:solidFill>
                <a:srgbClr val="102A43"/>
              </a:solidFill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723900" y="3914775"/>
            <a:ext cx="266700" cy="26670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723900" y="3933825"/>
            <a:ext cx="266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2</a:t>
            </a:r>
            <a:endParaRPr sz="1125" b="1">
              <a:solidFill>
                <a:srgbClr val="102A43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1181100" y="3886200"/>
            <a:ext cx="5810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输入一个 threshold，例如 60。</a:t>
            </a:r>
            <a:endParaRPr sz="1500" b="0">
              <a:solidFill>
                <a:srgbClr val="102A43"/>
              </a:solidFill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723900" y="4448175"/>
            <a:ext cx="266700" cy="26670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723900" y="4467225"/>
            <a:ext cx="266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3</a:t>
            </a:r>
            <a:endParaRPr sz="1125" b="1">
              <a:solidFill>
                <a:srgbClr val="102A43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1181100" y="4419600"/>
            <a:ext cx="5810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报告低于阈值的人数，并列出其分数。</a:t>
            </a:r>
            <a:endParaRPr sz="1500" b="0">
              <a:solidFill>
                <a:srgbClr val="102A43"/>
              </a:solidFill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7524750" y="2886075"/>
            <a:ext cx="3962400" cy="2324100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7810500" y="314325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验收条件</a:t>
            </a:r>
            <a:endParaRPr sz="1875" b="1">
              <a:solidFill>
                <a:srgbClr val="E76F51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7829550" y="364807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没有低分时输出 0。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7829550" y="4152900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所有人低分时计数正确。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7829550" y="465772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函数不修改原 scores。</a:t>
            </a:r>
            <a:endParaRPr sz="1350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9" name="圆角矩形 28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04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函数：给一段步骤起名字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先调用，再理解“输入—处理—输出”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4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  <p:txBody>
          <a:bodyPr/>
          <a:p>
            <a:endParaRPr lang="zh-CN" altLang="en-US"/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#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include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iostream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using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namespace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void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sayHello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"Hello, C++!"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main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3429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sayHello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914400" y="3657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sayHello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914400" y="3886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void 表示：这个函数不交回一个值。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花括号包住函数自己的工作区域。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main 中每调用一次，函数执行一次。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先运行，再把 Hello 改成自己的名字。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圆角矩形 13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05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函数不是“高级语法”，而是让代码可读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同一个动作只写一次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5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62075"/>
            <a:ext cx="114300" cy="4438650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057275" y="149542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381125" y="149542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函数名应该像一个动词：printReport、readScore、findMax。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057275" y="227647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381125" y="227647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把“怎么算”藏进函数，main 只保留程序流程。</a:t>
            </a:r>
            <a:endParaRPr sz="1875" b="0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057275" y="3057525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  <a:endParaRPr sz="2025" b="1">
              <a:solidFill>
                <a:srgbClr val="009B8C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381125" y="3057525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短函数更容易测试：输入固定，预期输出也固定。</a:t>
            </a:r>
            <a:endParaRPr sz="1875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9" name="圆角矩形 28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06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参数：把外部数据带进函数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参数像函数门口的临时变量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6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#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include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iostream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using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namespace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void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printTwice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word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word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word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3429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main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914400" y="3657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printTwice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"C++"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914400" y="3886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word 是形参：只在函数内部存在。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"C++" 是实参：调用时交给函数的数据。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这里需要 #include &lt;string&gt;，有些编译器会间接包含，但不要依赖它。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尝试传入 "Git"，看看输出是否变化。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圆角矩形 26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07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返回值：把结果交回调用者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int 表示：函数最后交回一个整数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7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add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b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result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b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result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main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total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add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12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8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total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3429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7886700" y="1381125"/>
            <a:ext cx="3581400" cy="443865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a、b 只在 add 内使用。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return 立刻结束函数，并把值带回。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total 保存返回值；不保存也可以直接 cout &lt;&lt; add(12, 8)。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5" name="圆角矩形 24"/>
          <p:cNvSpPr>
            <a:spLocks noGrp="1"/>
          </p:cNvSpPr>
          <p:nvPr/>
        </p:nvSpPr>
        <p:spPr>
          <a:xfrm>
            <a:off x="8115300" y="4953000"/>
            <a:ext cx="2876550" cy="552450"/>
          </a:xfrm>
          <a:prstGeom prst="roundRect">
            <a:avLst>
              <a:gd name="adj" fmla="val 27586"/>
            </a:avLst>
          </a:prstGeom>
          <a:solidFill>
            <a:srgbClr val="FFF3D6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圆角矩形 16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08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void 还是有返回值？先看任务需要什么</a:t>
            </a: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选择函数签名</a:t>
            </a: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8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428750"/>
            <a:ext cx="5000625" cy="411480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8" name="圆角矩形 7"/>
          <p:cNvSpPr>
            <a:spLocks noGrp="1"/>
          </p:cNvSpPr>
          <p:nvPr/>
        </p:nvSpPr>
        <p:spPr>
          <a:xfrm>
            <a:off x="6486525" y="1428750"/>
            <a:ext cx="5000625" cy="411480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971550" y="1695450"/>
            <a:ext cx="428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适合 void 的动作</a:t>
            </a:r>
            <a:endParaRPr sz="1875" b="1">
              <a:solidFill>
                <a:srgbClr val="009B8C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772275" y="1695450"/>
            <a:ext cx="428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适合返回值的计算</a:t>
            </a:r>
            <a:endParaRPr sz="1875" b="1">
              <a:solidFill>
                <a:srgbClr val="E76F51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90600" y="22479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打印一行说明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90600" y="283845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把一条记录写入文件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90600" y="34290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修改传入容器（后面会讲）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791325" y="22479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求两个数之和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791325" y="283845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判断是否通过</a:t>
            </a:r>
            <a:endParaRPr sz="1425" b="0">
              <a:solidFill>
                <a:srgbClr val="102A43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791325" y="3429000"/>
            <a:ext cx="4210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计算平均分</a:t>
            </a:r>
            <a:endParaRPr sz="1425" b="0">
              <a:solidFill>
                <a:srgbClr val="102A43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6" name="圆角矩形 25"/>
          <p:cNvSpPr>
            <a:spLocks noGrp="1"/>
          </p:cNvSpPr>
          <p:nvPr/>
        </p:nvSpPr>
        <p:spPr>
          <a:xfrm>
            <a:off x="0" y="0"/>
            <a:ext cx="12192000" cy="161925"/>
          </a:xfrm>
          <a:prstGeom prst="roundRect">
            <a:avLst>
              <a:gd name="adj" fmla="val 50000"/>
            </a:avLst>
          </a:prstGeom>
          <a:solidFill>
            <a:srgbClr val="009B8C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352425"/>
            <a:ext cx="57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09</a:t>
            </a:r>
            <a:endParaRPr sz="1350" b="1">
              <a:solidFill>
                <a:srgbClr val="009B8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352550" y="266700"/>
            <a:ext cx="952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endParaRPr sz="2850" b="1">
              <a:solidFill>
                <a:srgbClr val="102A43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866775"/>
            <a:ext cx="1076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2616B"/>
                </a:solidFill>
              </a:defRPr>
            </a:pPr>
            <a:endParaRPr sz="1350" b="0">
              <a:solidFill>
                <a:srgbClr val="52616B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6477000"/>
            <a:ext cx="361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763250" y="6477000"/>
            <a:ext cx="7239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9 / 30</a:t>
            </a:r>
            <a:endParaRPr sz="900" b="0">
              <a:solidFill>
                <a:srgbClr val="52616B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1381125"/>
            <a:ext cx="6858000" cy="4438650"/>
          </a:xfrm>
          <a:prstGeom prst="roundRect">
            <a:avLst>
              <a:gd name="adj" fmla="val 3433"/>
            </a:avLst>
          </a:prstGeom>
          <a:solidFill>
            <a:srgbClr val="101827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1600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double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average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sum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28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057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22860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5146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sum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/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27432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endParaRPr sz="1050">
              <a:solidFill>
                <a:srgbClr val="E5E7EB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29718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/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3200400"/>
            <a:ext cx="638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 sz="1050">
              <a:solidFill>
                <a:srgbClr val="94A3B8"/>
              </a:solidFill>
              <a:latin typeface="Menlo"/>
              <a:ea typeface="Menlo"/>
              <a:cs typeface="Menlo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115300" y="16573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09B8C"/>
                </a:solidFill>
              </a:defRPr>
            </a:pPr>
            <a:endParaRPr sz="1650" b="1">
              <a:solidFill>
                <a:srgbClr val="009B8C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115300" y="21526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endParaRPr sz="1500" b="1">
              <a:solidFill>
                <a:srgbClr val="F59E0B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401050" y="2152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289560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401050" y="289560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 </a:t>
            </a: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115300" y="36385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59E0B"/>
                </a:solidFill>
              </a:defRPr>
            </a:pPr>
            <a:endParaRPr sz="1500" b="1">
              <a:solidFill>
                <a:srgbClr val="F59E0B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401050" y="36385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02A43"/>
                </a:solidFill>
              </a:defRPr>
            </a:pPr>
            <a:endParaRPr sz="1350" b="0">
              <a:solidFill>
                <a:srgbClr val="102A43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267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02A43"/>
                </a:solidFill>
              </a:defRPr>
            </a:pPr>
            <a:endParaRPr sz="1125" b="1">
              <a:solidFill>
                <a:srgbClr val="102A4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7523</Words>
  <Application>WPS 演示</Application>
  <PresentationFormat>Converted Presentation</PresentationFormat>
  <Paragraphs>1072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0" baseType="lpstr">
      <vt:lpstr>Arial</vt:lpstr>
      <vt:lpstr>宋体</vt:lpstr>
      <vt:lpstr>Wingdings</vt:lpstr>
      <vt:lpstr>Menlo</vt:lpstr>
      <vt:lpstr>Segoe Print</vt:lpstr>
      <vt:lpstr>Calibri</vt:lpstr>
      <vt:lpstr>微软雅黑</vt:lpstr>
      <vt:lpstr>Arial Unicode MS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Jerry刘</cp:lastModifiedBy>
  <cp:revision>4</cp:revision>
  <dcterms:created xsi:type="dcterms:W3CDTF">2026-08-06T13:22:00Z</dcterms:created>
  <dcterms:modified xsi:type="dcterms:W3CDTF">2026-08-08T03:33:08Z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7466DFE2E3E04DD0BF394759710ECAC3_12</vt:lpwstr>
  </property>
</Properties>
</file>